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317" r:id="rId29"/>
    <p:sldId id="285" r:id="rId30"/>
    <p:sldId id="286" r:id="rId31"/>
    <p:sldId id="287" r:id="rId32"/>
    <p:sldId id="288" r:id="rId33"/>
    <p:sldId id="312" r:id="rId34"/>
    <p:sldId id="327" r:id="rId35"/>
    <p:sldId id="316" r:id="rId36"/>
    <p:sldId id="315" r:id="rId37"/>
    <p:sldId id="314" r:id="rId38"/>
    <p:sldId id="313" r:id="rId39"/>
    <p:sldId id="295" r:id="rId40"/>
    <p:sldId id="296" r:id="rId41"/>
    <p:sldId id="297" r:id="rId42"/>
    <p:sldId id="298" r:id="rId43"/>
    <p:sldId id="299" r:id="rId44"/>
    <p:sldId id="300" r:id="rId45"/>
    <p:sldId id="301" r:id="rId46"/>
    <p:sldId id="318" r:id="rId47"/>
    <p:sldId id="319" r:id="rId48"/>
    <p:sldId id="320" r:id="rId49"/>
    <p:sldId id="321" r:id="rId50"/>
    <p:sldId id="322" r:id="rId51"/>
    <p:sldId id="323" r:id="rId52"/>
    <p:sldId id="324" r:id="rId53"/>
    <p:sldId id="325" r:id="rId54"/>
    <p:sldId id="326" r:id="rId55"/>
    <p:sldId id="311"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96">
          <p15:clr>
            <a:srgbClr val="A4A3A4"/>
          </p15:clr>
        </p15:guide>
        <p15:guide id="3" pos="2880">
          <p15:clr>
            <a:srgbClr val="A4A3A4"/>
          </p15:clr>
        </p15:guide>
        <p15:guide id="4" pos="576">
          <p15:clr>
            <a:srgbClr val="A4A3A4"/>
          </p15:clr>
        </p15:guide>
        <p15:guide id="5" pos="28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63" autoAdjust="0"/>
    <p:restoredTop sz="96167" autoAdjust="0"/>
  </p:normalViewPr>
  <p:slideViewPr>
    <p:cSldViewPr>
      <p:cViewPr varScale="1">
        <p:scale>
          <a:sx n="88" d="100"/>
          <a:sy n="88" d="100"/>
        </p:scale>
        <p:origin x="1158" y="84"/>
      </p:cViewPr>
      <p:guideLst>
        <p:guide orient="horz" pos="2160"/>
        <p:guide orient="horz" pos="1296"/>
        <p:guide pos="2880"/>
        <p:guide pos="576"/>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94"/>
    </p:cViewPr>
  </p:sorterViewPr>
  <p:notesViewPr>
    <p:cSldViewPr>
      <p:cViewPr>
        <p:scale>
          <a:sx n="80" d="100"/>
          <a:sy n="80" d="100"/>
        </p:scale>
        <p:origin x="-2058" y="7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96900F3-847B-42CE-9802-93664785CEB5}" type="slidenum">
              <a:rPr lang="en-US"/>
              <a:pPr/>
              <a:t>‹#›</a:t>
            </a:fld>
            <a:endParaRPr lang="en-US"/>
          </a:p>
        </p:txBody>
      </p:sp>
    </p:spTree>
    <p:extLst>
      <p:ext uri="{BB962C8B-B14F-4D97-AF65-F5344CB8AC3E}">
        <p14:creationId xmlns:p14="http://schemas.microsoft.com/office/powerpoint/2010/main" val="647979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B62037-35FD-40C4-AA3D-B83F4B8472D3}" type="slidenum">
              <a:rPr lang="en-US" altLang="en-US"/>
              <a:pPr eaLnBrk="1" hangingPunct="1"/>
              <a:t>1</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65948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30B9B8-6140-4558-8773-1F2F00646E87}" type="slidenum">
              <a:rPr lang="en-US" altLang="en-US"/>
              <a:pPr eaLnBrk="1" hangingPunct="1"/>
              <a:t>10</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endParaRPr lang="es-ES" altLang="en-US" smtClean="0">
              <a:latin typeface="Arial" panose="020B0604020202020204" pitchFamily="34" charset="0"/>
            </a:endParaRPr>
          </a:p>
          <a:p>
            <a:r>
              <a:rPr lang="es-ES" altLang="en-US" b="1" smtClean="0">
                <a:latin typeface="Arial" panose="020B0604020202020204" pitchFamily="34" charset="0"/>
              </a:rPr>
              <a:t>Pregunte:  </a:t>
            </a:r>
            <a:r>
              <a:rPr lang="es-ES" altLang="en-US" smtClean="0">
                <a:latin typeface="Arial" panose="020B0604020202020204" pitchFamily="34" charset="0"/>
              </a:rPr>
              <a:t>¿Por qué es esta técnica importante?</a:t>
            </a:r>
            <a:endParaRPr lang="en-US" altLang="en-US" smtClean="0">
              <a:latin typeface="Arial" panose="020B0604020202020204" pitchFamily="34" charset="0"/>
            </a:endParaRPr>
          </a:p>
          <a:p>
            <a:endParaRPr lang="es-ES" altLang="en-US" smtClean="0">
              <a:latin typeface="Arial" panose="020B0604020202020204" pitchFamily="34" charset="0"/>
            </a:endParaRPr>
          </a:p>
          <a:p>
            <a:r>
              <a:rPr lang="es-ES" altLang="en-US" smtClean="0">
                <a:latin typeface="Arial" panose="020B0604020202020204" pitchFamily="34" charset="0"/>
              </a:rPr>
              <a:t>¡Subrayar el “IR” por ayuda y no convertirse en parte del problema!</a:t>
            </a:r>
            <a:endParaRPr lang="en-US" altLang="en-US"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smtClean="0">
              <a:latin typeface="Arial" panose="020B0604020202020204" pitchFamily="34" charset="0"/>
            </a:endParaRPr>
          </a:p>
          <a:p>
            <a:pPr eaLnBrk="1" hangingPunct="1"/>
            <a:r>
              <a:rPr lang="en-US" altLang="en-US" b="1" smtClean="0">
                <a:latin typeface="Arial" panose="020B0604020202020204" pitchFamily="34" charset="0"/>
              </a:rPr>
              <a:t>Ask:</a:t>
            </a:r>
            <a:r>
              <a:rPr lang="en-US" altLang="en-US" smtClean="0">
                <a:latin typeface="Arial" panose="020B0604020202020204" pitchFamily="34" charset="0"/>
              </a:rPr>
              <a:t>  Why is this technique important?</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Stress the GO for help and not become a part of the problem!</a:t>
            </a:r>
          </a:p>
        </p:txBody>
      </p:sp>
    </p:spTree>
    <p:extLst>
      <p:ext uri="{BB962C8B-B14F-4D97-AF65-F5344CB8AC3E}">
        <p14:creationId xmlns:p14="http://schemas.microsoft.com/office/powerpoint/2010/main" val="1636064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13076C-E877-4209-852B-FC6E48E43B44}" type="slidenum">
              <a:rPr lang="en-US" altLang="en-US"/>
              <a:pPr eaLnBrk="1" hangingPunct="1"/>
              <a:t>11</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endParaRPr lang="es-ES" altLang="en-US" smtClean="0">
              <a:latin typeface="Arial" panose="020B0604020202020204" pitchFamily="34" charset="0"/>
            </a:endParaRPr>
          </a:p>
          <a:p>
            <a:r>
              <a:rPr lang="es-ES" altLang="en-US" smtClean="0">
                <a:latin typeface="Arial" panose="020B0604020202020204" pitchFamily="34" charset="0"/>
              </a:rPr>
              <a:t>Discuta por qué cada punto es importante.</a:t>
            </a:r>
            <a:endParaRPr lang="en-US" altLang="en-US"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smtClean="0">
                <a:latin typeface="Arial" panose="020B0604020202020204" pitchFamily="34" charset="0"/>
              </a:rPr>
              <a:t>Discuss why each point is important.</a:t>
            </a:r>
          </a:p>
        </p:txBody>
      </p:sp>
    </p:spTree>
    <p:extLst>
      <p:ext uri="{BB962C8B-B14F-4D97-AF65-F5344CB8AC3E}">
        <p14:creationId xmlns:p14="http://schemas.microsoft.com/office/powerpoint/2010/main" val="1872956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A3AE83-5806-44EA-AFA6-8BAD9AB7177D}" type="slidenum">
              <a:rPr lang="en-US" altLang="en-US"/>
              <a:pPr eaLnBrk="1" hangingPunct="1"/>
              <a:t>12</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pPr eaLnBrk="1" hangingPunct="1"/>
            <a:r>
              <a:rPr lang="es-ES" altLang="en-US" b="1" smtClean="0">
                <a:latin typeface="Arial" panose="020B0604020202020204" pitchFamily="34" charset="0"/>
              </a:rPr>
              <a:t>Pregunte: </a:t>
            </a:r>
            <a:r>
              <a:rPr lang="es-ES" altLang="en-US" smtClean="0">
                <a:latin typeface="Arial" panose="020B0604020202020204" pitchFamily="34" charset="0"/>
              </a:rPr>
              <a:t> Lea la pregunta y responda con sus contestaciones. </a:t>
            </a:r>
            <a:endParaRPr lang="es-ES" altLang="en-US" b="1" smtClean="0">
              <a:latin typeface="Arial" panose="020B0604020202020204" pitchFamily="34" charset="0"/>
            </a:endParaRPr>
          </a:p>
          <a:p>
            <a:pPr eaLnBrk="1" hangingPunct="1"/>
            <a:r>
              <a:rPr lang="es-ES" altLang="en-US" smtClean="0">
                <a:latin typeface="Arial" panose="020B0604020202020204" pitchFamily="34" charset="0"/>
              </a:rPr>
              <a:t>Respuestas deben de ser:</a:t>
            </a:r>
          </a:p>
          <a:p>
            <a:pPr eaLnBrk="1" hangingPunct="1">
              <a:buFontTx/>
              <a:buChar char="•"/>
            </a:pPr>
            <a:r>
              <a:rPr lang="es-ES" altLang="en-US" b="1" smtClean="0">
                <a:latin typeface="Arial" panose="020B0604020202020204" pitchFamily="34" charset="0"/>
              </a:rPr>
              <a:t> </a:t>
            </a:r>
            <a:r>
              <a:rPr lang="es-ES" altLang="en-US" smtClean="0">
                <a:latin typeface="Arial" panose="020B0604020202020204" pitchFamily="34" charset="0"/>
              </a:rPr>
              <a:t>Ponga atención</a:t>
            </a:r>
          </a:p>
          <a:p>
            <a:pPr eaLnBrk="1" hangingPunct="1">
              <a:buFontTx/>
              <a:buChar char="•"/>
            </a:pPr>
            <a:r>
              <a:rPr lang="es-ES" altLang="en-US" smtClean="0">
                <a:latin typeface="Arial" panose="020B0604020202020204" pitchFamily="34" charset="0"/>
              </a:rPr>
              <a:t> </a:t>
            </a:r>
            <a:r>
              <a:rPr lang="es-ES" smtClean="0">
                <a:latin typeface="Arial" panose="020B0604020202020204" pitchFamily="34" charset="0"/>
              </a:rPr>
              <a:t>Mantenga una vigía atenta</a:t>
            </a:r>
            <a:endParaRPr lang="es-ES" altLang="en-US" smtClean="0">
              <a:latin typeface="Arial" panose="020B0604020202020204" pitchFamily="34" charset="0"/>
            </a:endParaRPr>
          </a:p>
          <a:p>
            <a:pPr eaLnBrk="1" hangingPunct="1">
              <a:buFontTx/>
              <a:buChar char="•"/>
            </a:pPr>
            <a:r>
              <a:rPr lang="es-ES" altLang="en-US" smtClean="0">
                <a:latin typeface="Arial" panose="020B0604020202020204" pitchFamily="34" charset="0"/>
              </a:rPr>
              <a:t> Mantenga una velocidad segura</a:t>
            </a:r>
          </a:p>
          <a:p>
            <a:pPr eaLnBrk="1" hangingPunct="1">
              <a:buFontTx/>
              <a:buChar char="•"/>
            </a:pPr>
            <a:r>
              <a:rPr lang="es-ES" altLang="en-US" smtClean="0">
                <a:latin typeface="Arial" panose="020B0604020202020204" pitchFamily="34" charset="0"/>
              </a:rPr>
              <a:t> Mire antes de voltear</a:t>
            </a:r>
          </a:p>
          <a:p>
            <a:pPr eaLnBrk="1" hangingPunct="1">
              <a:buFontTx/>
              <a:buChar char="•"/>
            </a:pPr>
            <a:r>
              <a:rPr lang="es-ES" altLang="en-US" smtClean="0">
                <a:latin typeface="Arial" panose="020B0604020202020204" pitchFamily="34" charset="0"/>
              </a:rPr>
              <a:t> Nunca opere su bote cuando usted está fatigado</a:t>
            </a: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Ask:</a:t>
            </a:r>
            <a:r>
              <a:rPr lang="en-US" altLang="en-US" smtClean="0">
                <a:latin typeface="Arial" panose="020B0604020202020204" pitchFamily="34" charset="0"/>
              </a:rPr>
              <a:t>  Read the question and respond with your answers.</a:t>
            </a:r>
          </a:p>
          <a:p>
            <a:pPr eaLnBrk="1" hangingPunct="1"/>
            <a:r>
              <a:rPr lang="en-US" altLang="en-US" smtClean="0">
                <a:latin typeface="Arial" panose="020B0604020202020204" pitchFamily="34" charset="0"/>
              </a:rPr>
              <a:t>Responses should be:</a:t>
            </a:r>
          </a:p>
          <a:p>
            <a:pPr eaLnBrk="1" hangingPunct="1">
              <a:buFontTx/>
              <a:buChar char="•"/>
            </a:pPr>
            <a:r>
              <a:rPr lang="en-US" altLang="en-US" smtClean="0">
                <a:latin typeface="Arial" panose="020B0604020202020204" pitchFamily="34" charset="0"/>
              </a:rPr>
              <a:t> Pay attention</a:t>
            </a:r>
          </a:p>
          <a:p>
            <a:pPr eaLnBrk="1" hangingPunct="1">
              <a:buFontTx/>
              <a:buChar char="•"/>
            </a:pPr>
            <a:r>
              <a:rPr lang="en-US" altLang="en-US" smtClean="0">
                <a:latin typeface="Arial" panose="020B0604020202020204" pitchFamily="34" charset="0"/>
              </a:rPr>
              <a:t> Keep a sharp lookout</a:t>
            </a:r>
          </a:p>
          <a:p>
            <a:pPr eaLnBrk="1" hangingPunct="1">
              <a:buFontTx/>
              <a:buChar char="•"/>
            </a:pPr>
            <a:r>
              <a:rPr lang="en-US" altLang="en-US" smtClean="0">
                <a:latin typeface="Arial" panose="020B0604020202020204" pitchFamily="34" charset="0"/>
              </a:rPr>
              <a:t> Maintain a safe speed</a:t>
            </a:r>
          </a:p>
          <a:p>
            <a:pPr eaLnBrk="1" hangingPunct="1">
              <a:buFontTx/>
              <a:buChar char="•"/>
            </a:pPr>
            <a:r>
              <a:rPr lang="en-US" altLang="en-US" smtClean="0">
                <a:latin typeface="Arial" panose="020B0604020202020204" pitchFamily="34" charset="0"/>
              </a:rPr>
              <a:t> Look before turning</a:t>
            </a:r>
          </a:p>
          <a:p>
            <a:pPr eaLnBrk="1" hangingPunct="1">
              <a:buFontTx/>
              <a:buChar char="•"/>
            </a:pPr>
            <a:r>
              <a:rPr lang="en-US" altLang="en-US" smtClean="0">
                <a:latin typeface="Arial" panose="020B0604020202020204" pitchFamily="34" charset="0"/>
              </a:rPr>
              <a:t> Never operate the boat when you are fatigued.</a:t>
            </a:r>
          </a:p>
        </p:txBody>
      </p:sp>
    </p:spTree>
    <p:extLst>
      <p:ext uri="{BB962C8B-B14F-4D97-AF65-F5344CB8AC3E}">
        <p14:creationId xmlns:p14="http://schemas.microsoft.com/office/powerpoint/2010/main" val="2399323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DCD581-0786-4405-A184-05A9DAF04421}" type="slidenum">
              <a:rPr lang="en-US" altLang="en-US"/>
              <a:pPr eaLnBrk="1" hangingPunct="1"/>
              <a:t>13</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r>
              <a:rPr lang="es-ES" altLang="en-US" smtClean="0">
                <a:latin typeface="Arial" panose="020B0604020202020204" pitchFamily="34" charset="0"/>
              </a:rPr>
              <a:t>Utilice técnicas de ideas geniales para obtener respuestas.</a:t>
            </a:r>
            <a:endParaRPr lang="en-US" altLang="en-US"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r>
              <a:rPr lang="es-ES" altLang="en-US" b="1" smtClean="0">
                <a:latin typeface="Arial" panose="020B0604020202020204" pitchFamily="34" charset="0"/>
              </a:rPr>
              <a:t>Ayuda para la clase: Utilice la pizarra blanca para escribir las respuestas.</a:t>
            </a:r>
            <a:endParaRPr lang="en-US" altLang="en-US" b="1"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r>
              <a:rPr lang="es-ES" altLang="en-US" smtClean="0">
                <a:latin typeface="Arial" panose="020B0604020202020204" pitchFamily="34" charset="0"/>
              </a:rPr>
              <a:t>Buscar por estas respuestas:</a:t>
            </a:r>
            <a:endParaRPr lang="en-US" altLang="en-US" smtClean="0">
              <a:latin typeface="Arial" panose="020B0604020202020204" pitchFamily="34" charset="0"/>
            </a:endParaRPr>
          </a:p>
          <a:p>
            <a:r>
              <a:rPr lang="es-ES" altLang="en-US" smtClean="0">
                <a:latin typeface="Arial" panose="020B0604020202020204" pitchFamily="34" charset="0"/>
              </a:rPr>
              <a:t>Comprobar el estado de la tripulación y pasajeros</a:t>
            </a:r>
            <a:endParaRPr lang="en-US" altLang="en-US" smtClean="0">
              <a:latin typeface="Arial" panose="020B0604020202020204" pitchFamily="34" charset="0"/>
            </a:endParaRPr>
          </a:p>
          <a:p>
            <a:r>
              <a:rPr lang="es-ES" altLang="en-US" smtClean="0">
                <a:latin typeface="Arial" panose="020B0604020202020204" pitchFamily="34" charset="0"/>
              </a:rPr>
              <a:t>Administrar primeros auxilios</a:t>
            </a:r>
            <a:endParaRPr lang="en-US" altLang="en-US" smtClean="0">
              <a:latin typeface="Arial" panose="020B0604020202020204" pitchFamily="34" charset="0"/>
            </a:endParaRPr>
          </a:p>
          <a:p>
            <a:r>
              <a:rPr lang="es-ES" altLang="en-US" smtClean="0">
                <a:latin typeface="Arial" panose="020B0604020202020204" pitchFamily="34" charset="0"/>
              </a:rPr>
              <a:t>Llamar por ayuda</a:t>
            </a:r>
            <a:endParaRPr lang="en-US" altLang="en-US" smtClean="0">
              <a:latin typeface="Arial" panose="020B0604020202020204" pitchFamily="34" charset="0"/>
            </a:endParaRPr>
          </a:p>
          <a:p>
            <a:r>
              <a:rPr lang="es-ES" altLang="en-US" smtClean="0">
                <a:latin typeface="Arial" panose="020B0604020202020204" pitchFamily="34" charset="0"/>
              </a:rPr>
              <a:t>Ponerse los PFDs</a:t>
            </a:r>
            <a:endParaRPr lang="en-US" altLang="en-US" smtClean="0">
              <a:latin typeface="Arial" panose="020B0604020202020204" pitchFamily="34" charset="0"/>
            </a:endParaRPr>
          </a:p>
          <a:p>
            <a:r>
              <a:rPr lang="es-ES" altLang="en-US" smtClean="0">
                <a:latin typeface="Arial" panose="020B0604020202020204" pitchFamily="34" charset="0"/>
              </a:rPr>
              <a:t>Comprobar los daños</a:t>
            </a:r>
            <a:endParaRPr lang="en-US" altLang="en-US"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r>
              <a:rPr lang="en-US" altLang="en-US" smtClean="0">
                <a:latin typeface="Arial" panose="020B0604020202020204" pitchFamily="34" charset="0"/>
              </a:rPr>
              <a:t>Use brain-storming techniques to solicit responses.</a:t>
            </a: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r>
              <a:rPr lang="en-US" altLang="en-US" b="1" smtClean="0">
                <a:latin typeface="Arial" panose="020B0604020202020204" pitchFamily="34" charset="0"/>
              </a:rPr>
              <a:t>Classroom Aid:  Use the whiteboard to write down the responses.</a:t>
            </a:r>
          </a:p>
          <a:p>
            <a:pPr eaLnBrk="1" hangingPunct="1"/>
            <a:endParaRPr lang="en-US" altLang="en-US" b="1" smtClean="0">
              <a:latin typeface="Arial" panose="020B0604020202020204" pitchFamily="34" charset="0"/>
            </a:endParaRPr>
          </a:p>
          <a:p>
            <a:pPr eaLnBrk="1" hangingPunct="1"/>
            <a:r>
              <a:rPr lang="en-US" altLang="en-US" smtClean="0">
                <a:latin typeface="Arial" panose="020B0604020202020204" pitchFamily="34" charset="0"/>
              </a:rPr>
              <a:t>Responses to look for:</a:t>
            </a:r>
          </a:p>
          <a:p>
            <a:pPr eaLnBrk="1" hangingPunct="1">
              <a:buFontTx/>
              <a:buChar char="•"/>
            </a:pPr>
            <a:r>
              <a:rPr lang="en-US" altLang="en-US" smtClean="0">
                <a:latin typeface="Arial" panose="020B0604020202020204" pitchFamily="34" charset="0"/>
              </a:rPr>
              <a:t> Check condition of crew &amp; passengers</a:t>
            </a:r>
          </a:p>
          <a:p>
            <a:pPr eaLnBrk="1" hangingPunct="1">
              <a:buFontTx/>
              <a:buChar char="•"/>
            </a:pPr>
            <a:r>
              <a:rPr lang="en-US" altLang="en-US" smtClean="0">
                <a:latin typeface="Arial" panose="020B0604020202020204" pitchFamily="34" charset="0"/>
              </a:rPr>
              <a:t> Administer first aid </a:t>
            </a:r>
          </a:p>
          <a:p>
            <a:pPr eaLnBrk="1" hangingPunct="1">
              <a:buFontTx/>
              <a:buChar char="•"/>
            </a:pPr>
            <a:r>
              <a:rPr lang="en-US" altLang="en-US" smtClean="0">
                <a:latin typeface="Arial" panose="020B0604020202020204" pitchFamily="34" charset="0"/>
              </a:rPr>
              <a:t> Call for help</a:t>
            </a:r>
          </a:p>
          <a:p>
            <a:pPr eaLnBrk="1" hangingPunct="1">
              <a:buFontTx/>
              <a:buChar char="•"/>
            </a:pPr>
            <a:r>
              <a:rPr lang="en-US" altLang="en-US" smtClean="0">
                <a:latin typeface="Arial" panose="020B0604020202020204" pitchFamily="34" charset="0"/>
              </a:rPr>
              <a:t> Put on PFDs</a:t>
            </a:r>
          </a:p>
          <a:p>
            <a:pPr eaLnBrk="1" hangingPunct="1">
              <a:buFontTx/>
              <a:buChar char="•"/>
            </a:pPr>
            <a:r>
              <a:rPr lang="en-US" altLang="en-US" smtClean="0">
                <a:latin typeface="Arial" panose="020B0604020202020204" pitchFamily="34" charset="0"/>
              </a:rPr>
              <a:t> Check for damage</a:t>
            </a: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p:txBody>
      </p:sp>
    </p:spTree>
    <p:extLst>
      <p:ext uri="{BB962C8B-B14F-4D97-AF65-F5344CB8AC3E}">
        <p14:creationId xmlns:p14="http://schemas.microsoft.com/office/powerpoint/2010/main" val="59736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553663-4675-4D29-A232-DDA9A5F28DD3}" type="slidenum">
              <a:rPr lang="en-US" altLang="en-US"/>
              <a:pPr eaLnBrk="1" hangingPunct="1"/>
              <a:t>14</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endParaRPr lang="es-ES" altLang="en-US" b="1" smtClean="0">
              <a:latin typeface="Arial" panose="020B0604020202020204" pitchFamily="34" charset="0"/>
            </a:endParaRPr>
          </a:p>
          <a:p>
            <a:r>
              <a:rPr lang="es-ES" altLang="en-US" b="1" smtClean="0">
                <a:latin typeface="Arial" panose="020B0604020202020204" pitchFamily="34" charset="0"/>
              </a:rPr>
              <a:t>Pregunte:</a:t>
            </a:r>
            <a:r>
              <a:rPr lang="es-ES" altLang="en-US" smtClean="0">
                <a:latin typeface="Arial" panose="020B0604020202020204" pitchFamily="34" charset="0"/>
              </a:rPr>
              <a:t>  ¿Cómo puede saber la profundidad del agua? Respuestas podrían incluir:</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 Sondador</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 Carta náutica </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 Línea de conducir </a:t>
            </a:r>
            <a:endParaRPr lang="en-US" altLang="en-US"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Ask:</a:t>
            </a:r>
            <a:r>
              <a:rPr lang="en-US" altLang="en-US" smtClean="0">
                <a:latin typeface="Arial" panose="020B0604020202020204" pitchFamily="34" charset="0"/>
              </a:rPr>
              <a:t>  How can you tell the depth of water? Responses could include:</a:t>
            </a:r>
          </a:p>
          <a:p>
            <a:pPr eaLnBrk="1" hangingPunct="1">
              <a:buFontTx/>
              <a:buChar char="•"/>
            </a:pPr>
            <a:r>
              <a:rPr lang="en-US" altLang="en-US" smtClean="0">
                <a:latin typeface="Arial" panose="020B0604020202020204" pitchFamily="34" charset="0"/>
              </a:rPr>
              <a:t> Depth finder</a:t>
            </a:r>
          </a:p>
          <a:p>
            <a:pPr eaLnBrk="1" hangingPunct="1">
              <a:buFontTx/>
              <a:buChar char="•"/>
            </a:pPr>
            <a:r>
              <a:rPr lang="en-US" altLang="en-US" smtClean="0">
                <a:latin typeface="Arial" panose="020B0604020202020204" pitchFamily="34" charset="0"/>
              </a:rPr>
              <a:t> Chart</a:t>
            </a:r>
          </a:p>
          <a:p>
            <a:pPr eaLnBrk="1" hangingPunct="1">
              <a:buFontTx/>
              <a:buChar char="•"/>
            </a:pPr>
            <a:r>
              <a:rPr lang="en-US" altLang="en-US" smtClean="0">
                <a:latin typeface="Arial" panose="020B0604020202020204" pitchFamily="34" charset="0"/>
              </a:rPr>
              <a:t> Lead line</a:t>
            </a:r>
          </a:p>
        </p:txBody>
      </p:sp>
    </p:spTree>
    <p:extLst>
      <p:ext uri="{BB962C8B-B14F-4D97-AF65-F5344CB8AC3E}">
        <p14:creationId xmlns:p14="http://schemas.microsoft.com/office/powerpoint/2010/main" val="3246671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760F1C-81CE-49CD-A9EA-4324BCD588AE}" type="slidenum">
              <a:rPr lang="en-US" altLang="en-US"/>
              <a:pPr eaLnBrk="1" hangingPunct="1"/>
              <a:t>15</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r>
              <a:rPr lang="es-ES" altLang="en-US" smtClean="0">
                <a:latin typeface="Arial" panose="020B0604020202020204" pitchFamily="34" charset="0"/>
              </a:rPr>
              <a:t>Pregunte si alguna vez los estudiantes han encallado.</a:t>
            </a:r>
            <a:endParaRPr lang="en-US" altLang="en-US"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r>
              <a:rPr lang="es-ES" altLang="en-US" smtClean="0">
                <a:latin typeface="Arial" panose="020B0604020202020204" pitchFamily="34" charset="0"/>
              </a:rPr>
              <a:t>El Instructor debe de enfatizar:</a:t>
            </a:r>
            <a:endParaRPr lang="en-US" altLang="en-US" smtClean="0">
              <a:latin typeface="Arial" panose="020B0604020202020204" pitchFamily="34" charset="0"/>
            </a:endParaRPr>
          </a:p>
          <a:p>
            <a:r>
              <a:rPr lang="es-ES" altLang="en-US" smtClean="0">
                <a:latin typeface="Arial" panose="020B0604020202020204" pitchFamily="34" charset="0"/>
              </a:rPr>
              <a:t>Inspeccione el casco por daños </a:t>
            </a:r>
            <a:endParaRPr lang="en-US" altLang="en-US" smtClean="0">
              <a:latin typeface="Arial" panose="020B0604020202020204" pitchFamily="34" charset="0"/>
            </a:endParaRPr>
          </a:p>
          <a:p>
            <a:r>
              <a:rPr lang="es-ES" altLang="en-US" smtClean="0">
                <a:latin typeface="Arial" panose="020B0604020202020204" pitchFamily="34" charset="0"/>
              </a:rPr>
              <a:t>Compruebe la marea </a:t>
            </a:r>
            <a:endParaRPr lang="en-US" altLang="en-US" smtClean="0">
              <a:latin typeface="Arial" panose="020B0604020202020204" pitchFamily="34" charset="0"/>
            </a:endParaRPr>
          </a:p>
          <a:p>
            <a:r>
              <a:rPr lang="es-ES" altLang="en-US" smtClean="0">
                <a:latin typeface="Arial" panose="020B0604020202020204" pitchFamily="34" charset="0"/>
              </a:rPr>
              <a:t>Cambie el peso para reducir el calado </a:t>
            </a:r>
            <a:endParaRPr lang="en-US" altLang="en-US" smtClean="0">
              <a:latin typeface="Arial" panose="020B0604020202020204" pitchFamily="34" charset="0"/>
            </a:endParaRPr>
          </a:p>
          <a:p>
            <a:r>
              <a:rPr lang="es-ES" altLang="en-US" smtClean="0">
                <a:latin typeface="Arial" panose="020B0604020202020204" pitchFamily="34" charset="0"/>
              </a:rPr>
              <a:t>PFDs y líneas de seguridad</a:t>
            </a:r>
            <a:endParaRPr lang="en-US" altLang="en-US" smtClean="0">
              <a:latin typeface="Arial" panose="020B0604020202020204" pitchFamily="34" charset="0"/>
            </a:endParaRPr>
          </a:p>
          <a:p>
            <a:r>
              <a:rPr lang="es-ES" altLang="en-US" smtClean="0">
                <a:latin typeface="Arial" panose="020B0604020202020204" pitchFamily="34" charset="0"/>
              </a:rPr>
              <a:t>Si está atascado, use señales visuales de socorro</a:t>
            </a:r>
            <a:endParaRPr lang="en-US" altLang="en-US"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r>
              <a:rPr lang="es-ES" altLang="en-US" smtClean="0">
                <a:latin typeface="Arial" panose="020B0604020202020204" pitchFamily="34" charset="0"/>
              </a:rPr>
              <a:t>Preguntarles a los estudiantes si alguna vez han encallado.</a:t>
            </a:r>
            <a:endParaRPr lang="en-US" altLang="en-US" smtClean="0">
              <a:latin typeface="Arial" panose="020B0604020202020204" pitchFamily="34" charset="0"/>
            </a:endParaRPr>
          </a:p>
          <a:p>
            <a:r>
              <a:rPr lang="es-ES" altLang="en-US" smtClean="0">
                <a:latin typeface="Arial" panose="020B0604020202020204" pitchFamily="34" charset="0"/>
              </a:rPr>
              <a:t>¿Qué sucedió y cómo se solucionó el problema?</a:t>
            </a:r>
            <a:endParaRPr lang="en-US" altLang="en-US"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r>
              <a:rPr lang="en-US" altLang="en-US" smtClean="0">
                <a:latin typeface="Arial" panose="020B0604020202020204" pitchFamily="34" charset="0"/>
              </a:rPr>
              <a:t>Ask students the question.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instructor should emphasize:</a:t>
            </a:r>
          </a:p>
          <a:p>
            <a:pPr eaLnBrk="1" hangingPunct="1">
              <a:lnSpc>
                <a:spcPct val="110000"/>
              </a:lnSpc>
              <a:spcBef>
                <a:spcPct val="0"/>
              </a:spcBef>
              <a:buFontTx/>
              <a:buChar char="•"/>
            </a:pPr>
            <a:r>
              <a:rPr lang="en-US" altLang="en-US" smtClean="0">
                <a:latin typeface="Arial" panose="020B0604020202020204" pitchFamily="34" charset="0"/>
              </a:rPr>
              <a:t> Check hull for damage</a:t>
            </a:r>
          </a:p>
          <a:p>
            <a:pPr eaLnBrk="1" hangingPunct="1">
              <a:lnSpc>
                <a:spcPct val="110000"/>
              </a:lnSpc>
              <a:spcBef>
                <a:spcPct val="0"/>
              </a:spcBef>
              <a:buFontTx/>
              <a:buChar char="•"/>
            </a:pPr>
            <a:r>
              <a:rPr lang="en-US" altLang="en-US" smtClean="0">
                <a:latin typeface="Arial" panose="020B0604020202020204" pitchFamily="34" charset="0"/>
              </a:rPr>
              <a:t> Check tide</a:t>
            </a:r>
          </a:p>
          <a:p>
            <a:pPr eaLnBrk="1" hangingPunct="1">
              <a:lnSpc>
                <a:spcPct val="110000"/>
              </a:lnSpc>
              <a:spcBef>
                <a:spcPct val="0"/>
              </a:spcBef>
              <a:buFontTx/>
              <a:buChar char="•"/>
            </a:pPr>
            <a:r>
              <a:rPr lang="en-US" altLang="en-US" smtClean="0">
                <a:latin typeface="Arial" panose="020B0604020202020204" pitchFamily="34" charset="0"/>
              </a:rPr>
              <a:t> Shift weight to reduce draft</a:t>
            </a:r>
          </a:p>
          <a:p>
            <a:pPr eaLnBrk="1" hangingPunct="1">
              <a:lnSpc>
                <a:spcPct val="110000"/>
              </a:lnSpc>
              <a:spcBef>
                <a:spcPct val="0"/>
              </a:spcBef>
              <a:buFontTx/>
              <a:buChar char="•"/>
            </a:pPr>
            <a:r>
              <a:rPr lang="en-US" altLang="en-US" smtClean="0">
                <a:latin typeface="Arial" panose="020B0604020202020204" pitchFamily="34" charset="0"/>
              </a:rPr>
              <a:t> PFDs and safety lines</a:t>
            </a:r>
          </a:p>
          <a:p>
            <a:pPr eaLnBrk="1" hangingPunct="1">
              <a:lnSpc>
                <a:spcPct val="110000"/>
              </a:lnSpc>
              <a:spcBef>
                <a:spcPct val="0"/>
              </a:spcBef>
              <a:buFontTx/>
              <a:buChar char="•"/>
            </a:pPr>
            <a:r>
              <a:rPr lang="en-US" altLang="en-US" smtClean="0">
                <a:latin typeface="Arial" panose="020B0604020202020204" pitchFamily="34" charset="0"/>
              </a:rPr>
              <a:t> If stuck, use visual distress signals</a:t>
            </a:r>
          </a:p>
          <a:p>
            <a:pPr eaLnBrk="1" hangingPunct="1">
              <a:lnSpc>
                <a:spcPct val="110000"/>
              </a:lnSpc>
              <a:spcBef>
                <a:spcPct val="0"/>
              </a:spcBef>
              <a:buFontTx/>
              <a:buChar char="•"/>
            </a:pPr>
            <a:endParaRPr lang="en-US" altLang="en-US" smtClean="0">
              <a:latin typeface="Arial" panose="020B0604020202020204" pitchFamily="34" charset="0"/>
            </a:endParaRPr>
          </a:p>
          <a:p>
            <a:pPr eaLnBrk="1" hangingPunct="1">
              <a:lnSpc>
                <a:spcPct val="110000"/>
              </a:lnSpc>
              <a:spcBef>
                <a:spcPct val="0"/>
              </a:spcBef>
            </a:pPr>
            <a:r>
              <a:rPr lang="en-US" altLang="en-US" smtClean="0">
                <a:latin typeface="Arial" panose="020B0604020202020204" pitchFamily="34" charset="0"/>
              </a:rPr>
              <a:t>Ask the students if they have ever run aground. What happened and how did they solve the problem?</a:t>
            </a:r>
          </a:p>
        </p:txBody>
      </p:sp>
    </p:spTree>
    <p:extLst>
      <p:ext uri="{BB962C8B-B14F-4D97-AF65-F5344CB8AC3E}">
        <p14:creationId xmlns:p14="http://schemas.microsoft.com/office/powerpoint/2010/main" val="2767562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2FB51B-7819-46AB-96A9-641A1668741B}" type="slidenum">
              <a:rPr lang="en-US" altLang="en-US"/>
              <a:pPr eaLnBrk="1" hangingPunct="1"/>
              <a:t>16</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Fuel:  Combustible</a:t>
            </a:r>
          </a:p>
          <a:p>
            <a:pPr eaLnBrk="1" hangingPunct="1"/>
            <a:r>
              <a:rPr lang="es-ES" altLang="en-US" b="1" smtClean="0">
                <a:latin typeface="Arial" panose="020B0604020202020204" pitchFamily="34" charset="0"/>
              </a:rPr>
              <a:t>Oxygen:  Oxígeno</a:t>
            </a:r>
          </a:p>
          <a:p>
            <a:pPr eaLnBrk="1" hangingPunct="1"/>
            <a:r>
              <a:rPr lang="es-ES" altLang="en-US" b="1" smtClean="0">
                <a:latin typeface="Arial" panose="020B0604020202020204" pitchFamily="34" charset="0"/>
              </a:rPr>
              <a:t>Heat:  Calor</a:t>
            </a: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r>
              <a:rPr lang="es-ES" altLang="en-US" smtClean="0">
                <a:latin typeface="Arial" panose="020B0604020202020204" pitchFamily="34" charset="0"/>
              </a:rPr>
              <a:t>Revisar la carta acuática </a:t>
            </a:r>
          </a:p>
          <a:p>
            <a:pPr eaLnBrk="1" hangingPunct="1"/>
            <a:endParaRPr lang="es-E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smtClean="0">
                <a:latin typeface="Arial" panose="020B0604020202020204" pitchFamily="34" charset="0"/>
              </a:rPr>
              <a:t>Review the chart.</a:t>
            </a:r>
          </a:p>
        </p:txBody>
      </p:sp>
    </p:spTree>
    <p:extLst>
      <p:ext uri="{BB962C8B-B14F-4D97-AF65-F5344CB8AC3E}">
        <p14:creationId xmlns:p14="http://schemas.microsoft.com/office/powerpoint/2010/main" val="3655687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7C4007-933A-47F4-8155-AAE85EEE2820}" type="slidenum">
              <a:rPr lang="en-US" altLang="en-US"/>
              <a:pPr eaLnBrk="1" hangingPunct="1"/>
              <a:t>17</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Pregunte:</a:t>
            </a:r>
            <a:r>
              <a:rPr lang="es-ES" altLang="en-US" smtClean="0">
                <a:latin typeface="Arial" panose="020B0604020202020204" pitchFamily="34" charset="0"/>
              </a:rPr>
              <a:t>  La pregunta y busque por las respuestas siguientes:</a:t>
            </a:r>
          </a:p>
          <a:p>
            <a:pPr eaLnBrk="1" hangingPunct="1">
              <a:buFontTx/>
              <a:buChar char="•"/>
            </a:pPr>
            <a:r>
              <a:rPr lang="es-ES" altLang="en-US" b="1" smtClean="0">
                <a:latin typeface="Arial" panose="020B0604020202020204" pitchFamily="34" charset="0"/>
              </a:rPr>
              <a:t> </a:t>
            </a:r>
            <a:r>
              <a:rPr lang="es-ES" altLang="en-US" smtClean="0">
                <a:latin typeface="Arial" panose="020B0604020202020204" pitchFamily="34" charset="0"/>
              </a:rPr>
              <a:t>Alertar a la tripulación</a:t>
            </a:r>
          </a:p>
          <a:p>
            <a:pPr eaLnBrk="1" hangingPunct="1">
              <a:buFontTx/>
              <a:buChar char="•"/>
            </a:pPr>
            <a:r>
              <a:rPr lang="es-ES" altLang="en-US" smtClean="0">
                <a:latin typeface="Arial" panose="020B0604020202020204" pitchFamily="34" charset="0"/>
              </a:rPr>
              <a:t> Ponerse los PFDs</a:t>
            </a:r>
          </a:p>
          <a:p>
            <a:pPr eaLnBrk="1" hangingPunct="1">
              <a:buFontTx/>
              <a:buChar char="•"/>
            </a:pPr>
            <a:r>
              <a:rPr lang="es-ES" altLang="en-US" smtClean="0">
                <a:latin typeface="Arial" panose="020B0604020202020204" pitchFamily="34" charset="0"/>
              </a:rPr>
              <a:t> Apagar el combustible</a:t>
            </a:r>
          </a:p>
          <a:p>
            <a:pPr eaLnBrk="1" hangingPunct="1">
              <a:buFontTx/>
              <a:buChar char="•"/>
            </a:pPr>
            <a:r>
              <a:rPr lang="es-ES" altLang="en-US" smtClean="0">
                <a:latin typeface="Arial" panose="020B0604020202020204" pitchFamily="34" charset="0"/>
              </a:rPr>
              <a:t> Desconecte la electricidad</a:t>
            </a:r>
          </a:p>
          <a:p>
            <a:pPr eaLnBrk="1" hangingPunct="1">
              <a:buFontTx/>
              <a:buChar char="•"/>
            </a:pPr>
            <a:r>
              <a:rPr lang="es-ES" altLang="en-US" smtClean="0">
                <a:latin typeface="Arial" panose="020B0604020202020204" pitchFamily="34" charset="0"/>
              </a:rPr>
              <a:t> Identifique la procedencia del fuego</a:t>
            </a:r>
          </a:p>
          <a:p>
            <a:pPr eaLnBrk="1" hangingPunct="1">
              <a:buFontTx/>
              <a:buChar char="•"/>
            </a:pPr>
            <a:r>
              <a:rPr lang="es-ES" altLang="en-US" smtClean="0">
                <a:latin typeface="Arial" panose="020B0604020202020204" pitchFamily="34" charset="0"/>
              </a:rPr>
              <a:t> ¿Puede luchar el fuego?</a:t>
            </a:r>
          </a:p>
          <a:p>
            <a:pPr eaLnBrk="1" hangingPunct="1">
              <a:buFontTx/>
              <a:buChar char="•"/>
            </a:pPr>
            <a:r>
              <a:rPr lang="es-ES" altLang="en-US" smtClean="0">
                <a:latin typeface="Arial" panose="020B0604020202020204" pitchFamily="34" charset="0"/>
              </a:rPr>
              <a:t> Sin no, sálgase del bote</a:t>
            </a:r>
          </a:p>
          <a:p>
            <a:pPr eaLnBrk="1" hangingPunct="1">
              <a:buFontTx/>
              <a:buChar char="•"/>
            </a:pPr>
            <a:r>
              <a:rPr lang="es-ES" altLang="en-US" smtClean="0">
                <a:latin typeface="Arial" panose="020B0604020202020204" pitchFamily="34" charset="0"/>
              </a:rPr>
              <a:t> Llame por ayuda</a:t>
            </a: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Instructor Notes:</a:t>
            </a: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Ask:</a:t>
            </a:r>
            <a:r>
              <a:rPr lang="es-ES" altLang="en-US" smtClean="0">
                <a:latin typeface="Arial" panose="020B0604020202020204" pitchFamily="34" charset="0"/>
              </a:rPr>
              <a:t>  Ask the question and look for the following answers:</a:t>
            </a:r>
          </a:p>
          <a:p>
            <a:pPr eaLnBrk="1" hangingPunct="1">
              <a:buFontTx/>
              <a:buChar char="•"/>
            </a:pPr>
            <a:r>
              <a:rPr lang="es-ES" altLang="en-US" smtClean="0">
                <a:latin typeface="Arial" panose="020B0604020202020204" pitchFamily="34" charset="0"/>
              </a:rPr>
              <a:t>Alert crew</a:t>
            </a:r>
          </a:p>
          <a:p>
            <a:pPr eaLnBrk="1" hangingPunct="1">
              <a:buFontTx/>
              <a:buChar char="•"/>
            </a:pPr>
            <a:r>
              <a:rPr lang="es-ES" altLang="en-US" smtClean="0">
                <a:latin typeface="Arial" panose="020B0604020202020204" pitchFamily="34" charset="0"/>
              </a:rPr>
              <a:t>Put on PFDs</a:t>
            </a:r>
          </a:p>
          <a:p>
            <a:pPr eaLnBrk="1" hangingPunct="1">
              <a:buFontTx/>
              <a:buChar char="•"/>
            </a:pPr>
            <a:r>
              <a:rPr lang="es-ES" altLang="en-US" smtClean="0">
                <a:latin typeface="Arial" panose="020B0604020202020204" pitchFamily="34" charset="0"/>
              </a:rPr>
              <a:t>Turn off fuel </a:t>
            </a:r>
          </a:p>
          <a:p>
            <a:pPr eaLnBrk="1" hangingPunct="1">
              <a:buFontTx/>
              <a:buChar char="•"/>
            </a:pPr>
            <a:r>
              <a:rPr lang="es-ES" altLang="en-US" smtClean="0">
                <a:latin typeface="Arial" panose="020B0604020202020204" pitchFamily="34" charset="0"/>
              </a:rPr>
              <a:t>Disconnect electricity</a:t>
            </a:r>
          </a:p>
          <a:p>
            <a:pPr eaLnBrk="1" hangingPunct="1">
              <a:buFontTx/>
              <a:buChar char="•"/>
            </a:pPr>
            <a:r>
              <a:rPr lang="es-ES" altLang="en-US" smtClean="0">
                <a:latin typeface="Arial" panose="020B0604020202020204" pitchFamily="34" charset="0"/>
              </a:rPr>
              <a:t>Identify source of fire</a:t>
            </a:r>
          </a:p>
          <a:p>
            <a:pPr eaLnBrk="1" hangingPunct="1">
              <a:buFontTx/>
              <a:buChar char="•"/>
            </a:pPr>
            <a:r>
              <a:rPr lang="es-ES" altLang="en-US" smtClean="0">
                <a:latin typeface="Arial" panose="020B0604020202020204" pitchFamily="34" charset="0"/>
              </a:rPr>
              <a:t>Can you fight fire</a:t>
            </a:r>
          </a:p>
          <a:p>
            <a:pPr eaLnBrk="1" hangingPunct="1">
              <a:buFontTx/>
              <a:buChar char="•"/>
            </a:pPr>
            <a:r>
              <a:rPr lang="es-ES" altLang="en-US" smtClean="0">
                <a:latin typeface="Arial" panose="020B0604020202020204" pitchFamily="34" charset="0"/>
              </a:rPr>
              <a:t>If not get off boat</a:t>
            </a:r>
          </a:p>
          <a:p>
            <a:pPr eaLnBrk="1" hangingPunct="1">
              <a:buFontTx/>
              <a:buChar char="•"/>
            </a:pPr>
            <a:r>
              <a:rPr lang="es-ES" altLang="en-US" smtClean="0">
                <a:latin typeface="Arial" panose="020B0604020202020204" pitchFamily="34" charset="0"/>
              </a:rPr>
              <a:t>Call for help</a:t>
            </a:r>
          </a:p>
          <a:p>
            <a:pPr eaLnBrk="1" hangingPunct="1"/>
            <a:endParaRPr lang="es-ES" altLang="en-US" smtClean="0">
              <a:latin typeface="Arial" panose="020B0604020202020204" pitchFamily="34" charset="0"/>
            </a:endParaRPr>
          </a:p>
        </p:txBody>
      </p:sp>
    </p:spTree>
    <p:extLst>
      <p:ext uri="{BB962C8B-B14F-4D97-AF65-F5344CB8AC3E}">
        <p14:creationId xmlns:p14="http://schemas.microsoft.com/office/powerpoint/2010/main" val="3816236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B4F5A6-6CE6-4D74-BE77-6D24D06145C5}" type="slidenum">
              <a:rPr lang="en-US" altLang="en-US"/>
              <a:pPr eaLnBrk="1" hangingPunct="1"/>
              <a:t>18</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r>
              <a:rPr lang="es-ES" altLang="en-US" smtClean="0">
                <a:latin typeface="Arial" panose="020B0604020202020204" pitchFamily="34" charset="0"/>
              </a:rPr>
              <a:t>Enfatizar nadando lejos del PWC hasta que le llegue ayuda. Busque las siguientes respuestas de los estudiantes:</a:t>
            </a:r>
          </a:p>
          <a:p>
            <a:pPr eaLnBrk="1" hangingPunct="1">
              <a:buFontTx/>
              <a:buChar char="•"/>
            </a:pPr>
            <a:r>
              <a:rPr lang="es-ES" altLang="en-US" smtClean="0">
                <a:latin typeface="Arial" panose="020B0604020202020204" pitchFamily="34" charset="0"/>
              </a:rPr>
              <a:t> Pare el motor</a:t>
            </a:r>
          </a:p>
          <a:p>
            <a:pPr eaLnBrk="1" hangingPunct="1">
              <a:buFontTx/>
              <a:buChar char="•"/>
            </a:pPr>
            <a:r>
              <a:rPr lang="es-ES" altLang="en-US" b="1" smtClean="0">
                <a:latin typeface="Arial" panose="020B0604020202020204" pitchFamily="34" charset="0"/>
              </a:rPr>
              <a:t> </a:t>
            </a:r>
            <a:r>
              <a:rPr lang="es-ES" altLang="en-US" smtClean="0">
                <a:latin typeface="Arial" panose="020B0604020202020204" pitchFamily="34" charset="0"/>
              </a:rPr>
              <a:t>Tomar las señales de socorro, nadar lejos</a:t>
            </a:r>
          </a:p>
          <a:p>
            <a:pPr eaLnBrk="1" hangingPunct="1">
              <a:buFontTx/>
              <a:buChar char="•"/>
            </a:pPr>
            <a:r>
              <a:rPr lang="es-ES" altLang="en-US" smtClean="0">
                <a:latin typeface="Arial" panose="020B0604020202020204" pitchFamily="34" charset="0"/>
              </a:rPr>
              <a:t> Mantenga juntos los pasajeros, hasta que la ayuda llegue.</a:t>
            </a: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Instructor Notes:</a:t>
            </a:r>
          </a:p>
          <a:p>
            <a:pPr eaLnBrk="1" hangingPunct="1"/>
            <a:endParaRPr lang="es-ES" altLang="en-US" smtClean="0">
              <a:latin typeface="Arial" panose="020B0604020202020204" pitchFamily="34" charset="0"/>
            </a:endParaRPr>
          </a:p>
          <a:p>
            <a:pPr eaLnBrk="1" hangingPunct="1"/>
            <a:r>
              <a:rPr lang="es-ES" altLang="en-US" smtClean="0">
                <a:latin typeface="Arial" panose="020B0604020202020204" pitchFamily="34" charset="0"/>
              </a:rPr>
              <a:t>Emphasize swimming away from the PWC until help arrives. Look for the following answers from the students:</a:t>
            </a:r>
          </a:p>
          <a:p>
            <a:pPr eaLnBrk="1" hangingPunct="1">
              <a:spcBef>
                <a:spcPct val="50000"/>
              </a:spcBef>
              <a:buFontTx/>
              <a:buChar char="•"/>
            </a:pPr>
            <a:r>
              <a:rPr lang="es-ES" altLang="en-US" smtClean="0">
                <a:latin typeface="Arial" panose="020B0604020202020204" pitchFamily="34" charset="0"/>
              </a:rPr>
              <a:t>Stop the engine</a:t>
            </a:r>
          </a:p>
          <a:p>
            <a:pPr eaLnBrk="1" hangingPunct="1">
              <a:spcBef>
                <a:spcPct val="50000"/>
              </a:spcBef>
              <a:buFontTx/>
              <a:buChar char="•"/>
            </a:pPr>
            <a:r>
              <a:rPr lang="es-ES" altLang="en-US" smtClean="0">
                <a:latin typeface="Arial" panose="020B0604020202020204" pitchFamily="34" charset="0"/>
              </a:rPr>
              <a:t>Take distress signals, swim away</a:t>
            </a:r>
          </a:p>
          <a:p>
            <a:pPr eaLnBrk="1" hangingPunct="1">
              <a:spcBef>
                <a:spcPct val="50000"/>
              </a:spcBef>
              <a:buFontTx/>
              <a:buChar char="•"/>
            </a:pPr>
            <a:r>
              <a:rPr lang="es-ES" altLang="en-US" smtClean="0">
                <a:latin typeface="Arial" panose="020B0604020202020204" pitchFamily="34" charset="0"/>
              </a:rPr>
              <a:t>Keep riders together until help arrives</a:t>
            </a:r>
          </a:p>
          <a:p>
            <a:pPr eaLnBrk="1" hangingPunct="1"/>
            <a:endParaRPr lang="es-ES" altLang="en-US" smtClean="0">
              <a:latin typeface="Arial" panose="020B0604020202020204" pitchFamily="34" charset="0"/>
            </a:endParaRPr>
          </a:p>
        </p:txBody>
      </p:sp>
    </p:spTree>
    <p:extLst>
      <p:ext uri="{BB962C8B-B14F-4D97-AF65-F5344CB8AC3E}">
        <p14:creationId xmlns:p14="http://schemas.microsoft.com/office/powerpoint/2010/main" val="2476138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D9F7D4-2B27-4A95-A687-5254E4730EEA}" type="slidenum">
              <a:rPr lang="en-US" altLang="en-US"/>
              <a:pPr eaLnBrk="1" hangingPunct="1"/>
              <a:t>19</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smtClean="0">
                <a:latin typeface="Arial" panose="020B0604020202020204" pitchFamily="34" charset="0"/>
              </a:rPr>
              <a:t>Pida por un voluntario para demostrar cómo usar el extinguidor de fuego.</a:t>
            </a:r>
          </a:p>
          <a:p>
            <a:pPr eaLnBrk="1" hangingPunct="1"/>
            <a:endParaRPr lang="es-E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smtClean="0">
                <a:latin typeface="Arial" panose="020B0604020202020204" pitchFamily="34" charset="0"/>
              </a:rPr>
              <a:t>Ask for a volunteer to demonstrate how to use the fire extinguisher.</a:t>
            </a:r>
          </a:p>
        </p:txBody>
      </p:sp>
    </p:spTree>
    <p:extLst>
      <p:ext uri="{BB962C8B-B14F-4D97-AF65-F5344CB8AC3E}">
        <p14:creationId xmlns:p14="http://schemas.microsoft.com/office/powerpoint/2010/main" val="2405084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A7DFFB-8258-4CF7-BBAB-9A92701ED73A}" type="slidenum">
              <a:rPr lang="en-US" altLang="en-US"/>
              <a:pPr eaLnBrk="1" hangingPunct="1"/>
              <a:t>2</a:t>
            </a:fld>
            <a:endParaRPr lang="en-US" altLang="en-US"/>
          </a:p>
        </p:txBody>
      </p:sp>
    </p:spTree>
    <p:extLst>
      <p:ext uri="{BB962C8B-B14F-4D97-AF65-F5344CB8AC3E}">
        <p14:creationId xmlns:p14="http://schemas.microsoft.com/office/powerpoint/2010/main" val="703705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A8CDD2-85A7-4D80-80AC-FEBCE1A2A7E3}" type="slidenum">
              <a:rPr lang="en-US" altLang="en-US"/>
              <a:pPr eaLnBrk="1" hangingPunct="1"/>
              <a:t>20</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pPr eaLnBrk="1" hangingPunct="1"/>
            <a:r>
              <a:rPr lang="es-ES" altLang="en-US" smtClean="0">
                <a:latin typeface="Arial" panose="020B0604020202020204" pitchFamily="34" charset="0"/>
              </a:rPr>
              <a:t>Distribuir los siguientes folletos. Disponible en nuestra biblioteca de Educación Publica (PE):</a:t>
            </a:r>
          </a:p>
          <a:p>
            <a:pPr eaLnBrk="1" hangingPunct="1"/>
            <a:r>
              <a:rPr lang="es-ES" altLang="en-US" smtClean="0">
                <a:latin typeface="Arial" panose="020B0604020202020204" pitchFamily="34" charset="0"/>
              </a:rPr>
              <a:t>Speedgram  2004-02 Hipotermia -- ¿Estamos enfocados en un tema equivocado?</a:t>
            </a:r>
          </a:p>
          <a:p>
            <a:pPr eaLnBrk="1" hangingPunct="1"/>
            <a:r>
              <a:rPr lang="es-ES" altLang="en-US" smtClean="0">
                <a:latin typeface="Arial" panose="020B0604020202020204" pitchFamily="34" charset="0"/>
              </a:rPr>
              <a:t>Speedgram  2004-01  CO – Un problema mayor de lo que primeramente imaginamos.</a:t>
            </a:r>
          </a:p>
          <a:p>
            <a:pPr eaLnBrk="1" hangingPunct="1"/>
            <a:r>
              <a:rPr lang="es-ES" altLang="en-US" smtClean="0">
                <a:latin typeface="Arial" panose="020B0604020202020204" pitchFamily="34" charset="0"/>
              </a:rPr>
              <a:t>Haga preguntas y enfatice la instalación y mantenimiento de detectores de CO.</a:t>
            </a:r>
          </a:p>
          <a:p>
            <a:pPr eaLnBrk="1" hangingPunct="1"/>
            <a:endParaRPr lang="es-E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r>
              <a:rPr lang="en-US" altLang="en-US" smtClean="0">
                <a:latin typeface="Arial" panose="020B0604020202020204" pitchFamily="34" charset="0"/>
              </a:rPr>
              <a:t>Distribute the following handouts available on our PE library:</a:t>
            </a:r>
          </a:p>
          <a:p>
            <a:pPr eaLnBrk="1" hangingPunct="1"/>
            <a:r>
              <a:rPr lang="en-US" altLang="en-US" smtClean="0">
                <a:latin typeface="Arial" panose="020B0604020202020204" pitchFamily="34" charset="0"/>
              </a:rPr>
              <a:t>Speedgram 2004-02 Hypothermia – Are we focused on the wrong thing?</a:t>
            </a:r>
          </a:p>
          <a:p>
            <a:pPr eaLnBrk="1" hangingPunct="1"/>
            <a:r>
              <a:rPr lang="en-US" altLang="en-US" smtClean="0">
                <a:latin typeface="Arial" panose="020B0604020202020204" pitchFamily="34" charset="0"/>
              </a:rPr>
              <a:t>Speedgram  2004-01 CO – A bigger problem than first imagined.</a:t>
            </a:r>
          </a:p>
          <a:p>
            <a:pPr eaLnBrk="1" hangingPunct="1"/>
            <a:r>
              <a:rPr lang="en-US" altLang="en-US" smtClean="0">
                <a:latin typeface="Arial" panose="020B0604020202020204" pitchFamily="34" charset="0"/>
              </a:rPr>
              <a:t>Ask questions and stress installation and maintenance of CO detectors.</a:t>
            </a: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pic>
        <p:nvPicPr>
          <p:cNvPr id="79877" name="Picture 4" descr="4pf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327400"/>
            <a:ext cx="3048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5" descr="4pf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75" y="3733800"/>
            <a:ext cx="3048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514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444F26-4150-4FFB-8CA2-10513CAF7133}" type="slidenum">
              <a:rPr lang="en-US" altLang="en-US"/>
              <a:pPr eaLnBrk="1" hangingPunct="1"/>
              <a:t>21</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r>
              <a:rPr lang="es-ES" altLang="en-US" smtClean="0">
                <a:latin typeface="Arial" panose="020B0604020202020204" pitchFamily="34" charset="0"/>
              </a:rPr>
              <a:t>Enseñe el video de CO.</a:t>
            </a: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smtClean="0">
                <a:latin typeface="Arial" panose="020B0604020202020204" pitchFamily="34" charset="0"/>
              </a:rPr>
              <a:t>Show the CO video.</a:t>
            </a:r>
          </a:p>
        </p:txBody>
      </p:sp>
    </p:spTree>
    <p:extLst>
      <p:ext uri="{BB962C8B-B14F-4D97-AF65-F5344CB8AC3E}">
        <p14:creationId xmlns:p14="http://schemas.microsoft.com/office/powerpoint/2010/main" val="2626828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5C4D23-CCD5-4231-9F04-3BD11270F5B6}" type="slidenum">
              <a:rPr lang="en-US" altLang="en-US"/>
              <a:pPr eaLnBrk="1" hangingPunct="1"/>
              <a:t>22</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endParaRPr lang="es-ES" altLang="en-US" smtClean="0">
              <a:latin typeface="Arial" panose="020B0604020202020204" pitchFamily="34" charset="0"/>
            </a:endParaRPr>
          </a:p>
          <a:p>
            <a:pPr eaLnBrk="1" hangingPunct="1"/>
            <a:r>
              <a:rPr lang="es-ES" altLang="en-US" smtClean="0">
                <a:latin typeface="Arial" panose="020B0604020202020204" pitchFamily="34" charset="0"/>
              </a:rPr>
              <a:t>Pida a los estudiantes que discutan las acciones que tomarían.</a:t>
            </a:r>
          </a:p>
          <a:p>
            <a:pPr eaLnBrk="1" hangingPunct="1"/>
            <a:r>
              <a:rPr lang="es-ES" altLang="en-US" smtClean="0">
                <a:latin typeface="Arial" panose="020B0604020202020204" pitchFamily="34" charset="0"/>
              </a:rPr>
              <a:t>Enfatizar que tomen un curso de primera ayuda o CPR (Reanimación Cardiopulmonar)</a:t>
            </a: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Have the students discuss what actions they would take.</a:t>
            </a:r>
          </a:p>
          <a:p>
            <a:pPr eaLnBrk="1" hangingPunct="1"/>
            <a:r>
              <a:rPr lang="en-US" altLang="en-US" smtClean="0">
                <a:latin typeface="Arial" panose="020B0604020202020204" pitchFamily="34" charset="0"/>
              </a:rPr>
              <a:t>Stress taking a first aid or CPR course.</a:t>
            </a:r>
          </a:p>
        </p:txBody>
      </p:sp>
    </p:spTree>
    <p:extLst>
      <p:ext uri="{BB962C8B-B14F-4D97-AF65-F5344CB8AC3E}">
        <p14:creationId xmlns:p14="http://schemas.microsoft.com/office/powerpoint/2010/main" val="2673106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3C05E3-BA36-423A-AEA8-A9A90EDE7CCE}" type="slidenum">
              <a:rPr lang="en-US" altLang="en-US"/>
              <a:pPr eaLnBrk="1" hangingPunct="1"/>
              <a:t>23</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endParaRPr lang="es-ES" altLang="en-US" smtClean="0">
              <a:latin typeface="Arial" panose="020B0604020202020204" pitchFamily="34" charset="0"/>
            </a:endParaRPr>
          </a:p>
          <a:p>
            <a:pPr eaLnBrk="1" hangingPunct="1"/>
            <a:r>
              <a:rPr lang="es-ES" altLang="en-US" b="1" smtClean="0">
                <a:latin typeface="Arial" panose="020B0604020202020204" pitchFamily="34" charset="0"/>
              </a:rPr>
              <a:t>Ayuda para la clase: </a:t>
            </a:r>
          </a:p>
          <a:p>
            <a:pPr eaLnBrk="1" hangingPunct="1"/>
            <a:r>
              <a:rPr lang="es-ES" altLang="en-US" b="1" smtClean="0">
                <a:latin typeface="Arial" panose="020B0604020202020204" pitchFamily="34" charset="0"/>
              </a:rPr>
              <a:t>Traer un botiquín bien surtido con materiales de primeros auxilios para demostrar las cosas básicas que debe contener.</a:t>
            </a:r>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r>
              <a:rPr lang="es-ES" altLang="en-US" smtClean="0">
                <a:latin typeface="Arial" panose="020B0604020202020204" pitchFamily="34" charset="0"/>
              </a:rPr>
              <a:t>Enfatizar que el botiquín de primeros auxilios debe ser revisado mensualmente para garantizar que la formación de moho no está afectando el contenido.</a:t>
            </a:r>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smtClean="0">
                <a:latin typeface="Arial" panose="020B0604020202020204" pitchFamily="34" charset="0"/>
              </a:rPr>
              <a:t>Enfatizar que se reemplacen los suministros al ser usados.</a:t>
            </a:r>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r>
              <a:rPr lang="en-US" altLang="en-US" b="1" smtClean="0">
                <a:latin typeface="Arial" panose="020B0604020202020204" pitchFamily="34" charset="0"/>
              </a:rPr>
              <a:t>Classroom aid:  Bring a well-stocked first aid kit to demonstrate the materials that are basic to first aid.</a:t>
            </a:r>
          </a:p>
          <a:p>
            <a:pPr eaLnBrk="1" hangingPunct="1"/>
            <a:endParaRPr lang="en-US" altLang="en-US" b="1" smtClean="0">
              <a:latin typeface="Arial" panose="020B0604020202020204" pitchFamily="34" charset="0"/>
            </a:endParaRPr>
          </a:p>
          <a:p>
            <a:pPr eaLnBrk="1" hangingPunct="1"/>
            <a:r>
              <a:rPr lang="en-US" altLang="en-US" smtClean="0">
                <a:latin typeface="Arial" panose="020B0604020202020204" pitchFamily="34" charset="0"/>
              </a:rPr>
              <a:t>Stress that the first aid kit needs to be checked monthly to assure that mold and mildew are not affecting the contents.</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Stress replacing supplies if used.</a:t>
            </a:r>
          </a:p>
        </p:txBody>
      </p:sp>
    </p:spTree>
    <p:extLst>
      <p:ext uri="{BB962C8B-B14F-4D97-AF65-F5344CB8AC3E}">
        <p14:creationId xmlns:p14="http://schemas.microsoft.com/office/powerpoint/2010/main" val="2325419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CFE40D-B79F-4D42-B9AC-1B8573B78C69}" type="slidenum">
              <a:rPr lang="en-US" altLang="en-US"/>
              <a:pPr eaLnBrk="1" hangingPunct="1"/>
              <a:t>24</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r>
              <a:rPr lang="es-ES" altLang="en-US" smtClean="0">
                <a:latin typeface="Arial" panose="020B0604020202020204" pitchFamily="34" charset="0"/>
              </a:rPr>
              <a:t>Discutir cómo la inmersión en agua fría mata.</a:t>
            </a:r>
          </a:p>
          <a:p>
            <a:pPr eaLnBrk="1" hangingPunct="1"/>
            <a:endParaRPr lang="es-ES" altLang="en-US" b="1" smtClean="0">
              <a:latin typeface="Arial" panose="020B0604020202020204" pitchFamily="34" charset="0"/>
            </a:endParaRPr>
          </a:p>
          <a:p>
            <a:pPr eaLnBrk="1" hangingPunct="1"/>
            <a:r>
              <a:rPr lang="es-ES" altLang="en-US" smtClean="0">
                <a:latin typeface="Arial" panose="020B0604020202020204" pitchFamily="34" charset="0"/>
              </a:rPr>
              <a:t>Enfatizar:</a:t>
            </a:r>
          </a:p>
          <a:p>
            <a:pPr eaLnBrk="1" hangingPunct="1">
              <a:buFontTx/>
              <a:buChar char="•"/>
            </a:pPr>
            <a:r>
              <a:rPr lang="es-ES" altLang="en-US" smtClean="0">
                <a:latin typeface="Arial" panose="020B0604020202020204" pitchFamily="34" charset="0"/>
              </a:rPr>
              <a:t> Etapa 1:  El choque inicial del frio – la reacción inmediata de respirar con dificultad</a:t>
            </a:r>
          </a:p>
          <a:p>
            <a:pPr eaLnBrk="1" hangingPunct="1">
              <a:buFontTx/>
              <a:buChar char="•"/>
            </a:pPr>
            <a:r>
              <a:rPr lang="es-ES" altLang="en-US" smtClean="0">
                <a:latin typeface="Arial" panose="020B0604020202020204" pitchFamily="34" charset="0"/>
              </a:rPr>
              <a:t> Etapa 2:  En poco tiempo “no puede nadar”</a:t>
            </a:r>
          </a:p>
          <a:p>
            <a:pPr eaLnBrk="1" hangingPunct="1">
              <a:buFontTx/>
              <a:buChar char="•"/>
            </a:pPr>
            <a:r>
              <a:rPr lang="es-ES" altLang="en-US" smtClean="0">
                <a:latin typeface="Arial" panose="020B0604020202020204" pitchFamily="34" charset="0"/>
              </a:rPr>
              <a:t> Etapa 3:  Inmersión por largo tiempo hipotermia</a:t>
            </a:r>
          </a:p>
          <a:p>
            <a:pPr eaLnBrk="1" hangingPunct="1">
              <a:buFontTx/>
              <a:buChar char="•"/>
            </a:pPr>
            <a:r>
              <a:rPr lang="es-ES" altLang="en-US" smtClean="0">
                <a:latin typeface="Arial" panose="020B0604020202020204" pitchFamily="34" charset="0"/>
              </a:rPr>
              <a:t> Etapa 4:  Colapso después de la inmersión</a:t>
            </a:r>
          </a:p>
          <a:p>
            <a:pPr eaLnBrk="1" hangingPunct="1">
              <a:buFontTx/>
              <a:buChar char="•"/>
            </a:pPr>
            <a:endParaRPr lang="es-ES" altLang="en-US" smtClean="0">
              <a:latin typeface="Arial" panose="020B0604020202020204" pitchFamily="34" charset="0"/>
            </a:endParaRPr>
          </a:p>
          <a:p>
            <a:pPr eaLnBrk="1" hangingPunct="1"/>
            <a:r>
              <a:rPr lang="es-ES" altLang="en-US" smtClean="0">
                <a:latin typeface="Arial" panose="020B0604020202020204" pitchFamily="34" charset="0"/>
              </a:rPr>
              <a:t>Discutir que sucede en cada etapa.</a:t>
            </a:r>
          </a:p>
          <a:p>
            <a:pPr eaLnBrk="1" hangingPunct="1"/>
            <a:r>
              <a:rPr lang="es-ES" altLang="en-US" b="1" smtClean="0">
                <a:latin typeface="Arial" panose="020B0604020202020204" pitchFamily="34" charset="0"/>
              </a:rPr>
              <a:t>Usando un PFD</a:t>
            </a:r>
            <a:r>
              <a:rPr lang="es-ES" altLang="en-US" smtClean="0">
                <a:latin typeface="Arial" panose="020B0604020202020204" pitchFamily="34" charset="0"/>
              </a:rPr>
              <a:t> puede significar sobrevivir inmersión en agua fría, el choque inicial de frio. Incluso nadadores excelentes son afectados por la inmersión en agua fría.</a:t>
            </a:r>
            <a:endParaRPr lang="es-ES" altLang="en-US" b="1"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smtClean="0">
                <a:latin typeface="Arial" panose="020B0604020202020204" pitchFamily="34" charset="0"/>
              </a:rPr>
              <a:t>Discuss how cold water immersion kills.</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Stress:</a:t>
            </a:r>
          </a:p>
          <a:p>
            <a:pPr eaLnBrk="1" hangingPunct="1">
              <a:buFontTx/>
              <a:buChar char="•"/>
            </a:pPr>
            <a:r>
              <a:rPr lang="en-US" altLang="en-US" smtClean="0">
                <a:latin typeface="Arial" panose="020B0604020202020204" pitchFamily="34" charset="0"/>
              </a:rPr>
              <a:t> Stage 1: Initial cold shock- the immediate reaction to gasp in a breath</a:t>
            </a:r>
          </a:p>
          <a:p>
            <a:pPr eaLnBrk="1" hangingPunct="1">
              <a:buFontTx/>
              <a:buChar char="•"/>
            </a:pPr>
            <a:r>
              <a:rPr lang="en-US" altLang="en-US" smtClean="0">
                <a:latin typeface="Arial" panose="020B0604020202020204" pitchFamily="34" charset="0"/>
              </a:rPr>
              <a:t> Stage 2: Short term “swim failure”</a:t>
            </a:r>
          </a:p>
          <a:p>
            <a:pPr eaLnBrk="1" hangingPunct="1">
              <a:buFontTx/>
              <a:buChar char="•"/>
            </a:pPr>
            <a:r>
              <a:rPr lang="en-US" altLang="en-US" smtClean="0">
                <a:latin typeface="Arial" panose="020B0604020202020204" pitchFamily="34" charset="0"/>
              </a:rPr>
              <a:t> Stage 3: Long term immersion hypothermia</a:t>
            </a:r>
          </a:p>
          <a:p>
            <a:pPr eaLnBrk="1" hangingPunct="1">
              <a:buFontTx/>
              <a:buChar char="•"/>
            </a:pPr>
            <a:r>
              <a:rPr lang="en-US" altLang="en-US" smtClean="0">
                <a:latin typeface="Arial" panose="020B0604020202020204" pitchFamily="34" charset="0"/>
              </a:rPr>
              <a:t> Stage 4: Post-immersion collapse</a:t>
            </a:r>
          </a:p>
          <a:p>
            <a:pPr eaLnBrk="1" hangingPunct="1">
              <a:buFontTx/>
              <a:buChar char="•"/>
            </a:pPr>
            <a:endParaRPr lang="en-US" altLang="en-US" smtClean="0">
              <a:latin typeface="Arial" panose="020B0604020202020204" pitchFamily="34" charset="0"/>
            </a:endParaRPr>
          </a:p>
          <a:p>
            <a:pPr eaLnBrk="1" hangingPunct="1"/>
            <a:r>
              <a:rPr lang="en-US" altLang="en-US" smtClean="0">
                <a:latin typeface="Arial" panose="020B0604020202020204" pitchFamily="34" charset="0"/>
              </a:rPr>
              <a:t>Discuss what happens in each stage.</a:t>
            </a:r>
          </a:p>
          <a:p>
            <a:pPr eaLnBrk="1" hangingPunct="1"/>
            <a:r>
              <a:rPr lang="en-US" altLang="en-US" smtClean="0">
                <a:latin typeface="Arial" panose="020B0604020202020204" pitchFamily="34" charset="0"/>
              </a:rPr>
              <a:t>WEARING A PFD can mean surviving cold water immersion and the initial cold shock. Even excellent swimmers are affected by cold water immersion.</a:t>
            </a:r>
          </a:p>
        </p:txBody>
      </p:sp>
    </p:spTree>
    <p:extLst>
      <p:ext uri="{BB962C8B-B14F-4D97-AF65-F5344CB8AC3E}">
        <p14:creationId xmlns:p14="http://schemas.microsoft.com/office/powerpoint/2010/main" val="2989865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283071-0999-425E-B342-A7740EA55FE4}" type="slidenum">
              <a:rPr lang="en-US" altLang="en-US"/>
              <a:pPr eaLnBrk="1" hangingPunct="1"/>
              <a:t>25</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Instructor Notes:</a:t>
            </a:r>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r>
              <a:rPr lang="es-ES" altLang="en-US" smtClean="0">
                <a:latin typeface="Arial" panose="020B0604020202020204" pitchFamily="34" charset="0"/>
              </a:rPr>
              <a:t>Pregunte la pregunta. Buscar por estas respuestas:</a:t>
            </a:r>
          </a:p>
          <a:p>
            <a:pPr eaLnBrk="1" hangingPunct="1">
              <a:buFontTx/>
              <a:buChar char="•"/>
            </a:pPr>
            <a:r>
              <a:rPr lang="es-ES" altLang="en-US" smtClean="0">
                <a:latin typeface="Arial" panose="020B0604020202020204" pitchFamily="34" charset="0"/>
              </a:rPr>
              <a:t> Escalofríos</a:t>
            </a:r>
          </a:p>
          <a:p>
            <a:pPr eaLnBrk="1" hangingPunct="1">
              <a:buFontTx/>
              <a:buChar char="•"/>
            </a:pPr>
            <a:r>
              <a:rPr lang="es-ES" altLang="en-US" smtClean="0">
                <a:latin typeface="Arial" panose="020B0604020202020204" pitchFamily="34" charset="0"/>
              </a:rPr>
              <a:t> Labios y dedos azulados</a:t>
            </a:r>
          </a:p>
          <a:p>
            <a:pPr eaLnBrk="1" hangingPunct="1">
              <a:buFontTx/>
              <a:buChar char="•"/>
            </a:pPr>
            <a:r>
              <a:rPr lang="es-ES" altLang="en-US" smtClean="0">
                <a:latin typeface="Arial" panose="020B0604020202020204" pitchFamily="34" charset="0"/>
              </a:rPr>
              <a:t> Pérdida de sensibilidad en manos y pies</a:t>
            </a:r>
          </a:p>
          <a:p>
            <a:pPr eaLnBrk="1" hangingPunct="1">
              <a:buFontTx/>
              <a:buChar char="•"/>
            </a:pPr>
            <a:r>
              <a:rPr lang="es-ES" altLang="en-US" b="1" smtClean="0">
                <a:latin typeface="Arial" panose="020B0604020202020204" pitchFamily="34" charset="0"/>
              </a:rPr>
              <a:t> </a:t>
            </a:r>
            <a:r>
              <a:rPr lang="es-ES" altLang="en-US" smtClean="0">
                <a:latin typeface="Arial" panose="020B0604020202020204" pitchFamily="34" charset="0"/>
              </a:rPr>
              <a:t>Piel azulada y fría</a:t>
            </a:r>
          </a:p>
          <a:p>
            <a:pPr eaLnBrk="1" hangingPunct="1">
              <a:buFontTx/>
              <a:buChar char="•"/>
            </a:pPr>
            <a:r>
              <a:rPr lang="es-ES" altLang="en-US" b="1" smtClean="0">
                <a:latin typeface="Arial" panose="020B0604020202020204" pitchFamily="34" charset="0"/>
              </a:rPr>
              <a:t> </a:t>
            </a:r>
            <a:r>
              <a:rPr lang="es-ES" altLang="en-US" smtClean="0">
                <a:latin typeface="Arial" panose="020B0604020202020204" pitchFamily="34" charset="0"/>
              </a:rPr>
              <a:t>Disminución de habilidades mentales</a:t>
            </a:r>
          </a:p>
          <a:p>
            <a:pPr eaLnBrk="1" hangingPunct="1">
              <a:buFontTx/>
              <a:buChar char="•"/>
            </a:pPr>
            <a:r>
              <a:rPr lang="es-ES" altLang="en-US" smtClean="0">
                <a:latin typeface="Arial" panose="020B0604020202020204" pitchFamily="34" charset="0"/>
              </a:rPr>
              <a:t> Dificultad para hablar y visión borrosa</a:t>
            </a:r>
          </a:p>
          <a:p>
            <a:pPr eaLnBrk="1" hangingPunct="1">
              <a:buFontTx/>
              <a:buChar char="•"/>
            </a:pPr>
            <a:r>
              <a:rPr lang="es-ES" altLang="en-US" smtClean="0">
                <a:latin typeface="Arial" panose="020B0604020202020204" pitchFamily="34" charset="0"/>
              </a:rPr>
              <a:t> Rigidez en manos y pies</a:t>
            </a:r>
          </a:p>
          <a:p>
            <a:pPr eaLnBrk="1" hangingPunct="1">
              <a:buFontTx/>
              <a:buChar char="•"/>
            </a:pPr>
            <a:r>
              <a:rPr lang="es-ES" altLang="en-US" smtClean="0">
                <a:latin typeface="Arial" panose="020B0604020202020204" pitchFamily="34" charset="0"/>
              </a:rPr>
              <a:t> Inconsciencia</a:t>
            </a:r>
          </a:p>
          <a:p>
            <a:pPr eaLnBrk="1" hangingPunct="1">
              <a:buFontTx/>
              <a:buChar char="•"/>
            </a:pPr>
            <a:r>
              <a:rPr lang="es-ES" altLang="en-US" smtClean="0">
                <a:latin typeface="Arial" panose="020B0604020202020204" pitchFamily="34" charset="0"/>
              </a:rPr>
              <a:t> Coma</a:t>
            </a:r>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r>
              <a:rPr lang="en-US" altLang="en-US" smtClean="0">
                <a:latin typeface="Arial" panose="020B0604020202020204" pitchFamily="34" charset="0"/>
              </a:rPr>
              <a:t>Ask the question. Look for these answers:</a:t>
            </a:r>
          </a:p>
          <a:p>
            <a:pPr eaLnBrk="1" hangingPunct="1">
              <a:buFontTx/>
              <a:buChar char="•"/>
            </a:pPr>
            <a:r>
              <a:rPr lang="en-US" altLang="en-US" smtClean="0">
                <a:latin typeface="Arial" panose="020B0604020202020204" pitchFamily="34" charset="0"/>
              </a:rPr>
              <a:t>Shivering</a:t>
            </a:r>
          </a:p>
          <a:p>
            <a:pPr eaLnBrk="1" hangingPunct="1">
              <a:buFontTx/>
              <a:buChar char="•"/>
            </a:pPr>
            <a:r>
              <a:rPr lang="en-US" altLang="en-US" smtClean="0">
                <a:latin typeface="Arial" panose="020B0604020202020204" pitchFamily="34" charset="0"/>
              </a:rPr>
              <a:t>Bluish lips and fingers</a:t>
            </a:r>
          </a:p>
          <a:p>
            <a:pPr eaLnBrk="1" hangingPunct="1">
              <a:buFontTx/>
              <a:buChar char="•"/>
            </a:pPr>
            <a:r>
              <a:rPr lang="en-US" altLang="en-US" smtClean="0">
                <a:latin typeface="Arial" panose="020B0604020202020204" pitchFamily="34" charset="0"/>
              </a:rPr>
              <a:t>Loss of feeling in hands and feet</a:t>
            </a:r>
          </a:p>
          <a:p>
            <a:pPr eaLnBrk="1" hangingPunct="1">
              <a:buFontTx/>
              <a:buChar char="•"/>
            </a:pPr>
            <a:r>
              <a:rPr lang="en-US" altLang="en-US" smtClean="0">
                <a:latin typeface="Arial" panose="020B0604020202020204" pitchFamily="34" charset="0"/>
              </a:rPr>
              <a:t>Cold bluish skin</a:t>
            </a:r>
          </a:p>
          <a:p>
            <a:pPr eaLnBrk="1" hangingPunct="1">
              <a:buFontTx/>
              <a:buChar char="•"/>
            </a:pPr>
            <a:r>
              <a:rPr lang="en-US" altLang="en-US" smtClean="0">
                <a:latin typeface="Arial" panose="020B0604020202020204" pitchFamily="34" charset="0"/>
              </a:rPr>
              <a:t>Decreased mental skills</a:t>
            </a:r>
          </a:p>
          <a:p>
            <a:pPr eaLnBrk="1" hangingPunct="1">
              <a:buFontTx/>
              <a:buChar char="•"/>
            </a:pPr>
            <a:r>
              <a:rPr lang="en-US" altLang="en-US" smtClean="0">
                <a:latin typeface="Arial" panose="020B0604020202020204" pitchFamily="34" charset="0"/>
              </a:rPr>
              <a:t>Slurred speech and blurred vision</a:t>
            </a:r>
          </a:p>
          <a:p>
            <a:pPr eaLnBrk="1" hangingPunct="1">
              <a:buFontTx/>
              <a:buChar char="•"/>
            </a:pPr>
            <a:r>
              <a:rPr lang="en-US" altLang="en-US" smtClean="0">
                <a:latin typeface="Arial" panose="020B0604020202020204" pitchFamily="34" charset="0"/>
              </a:rPr>
              <a:t>Rigidity in hands and feet</a:t>
            </a:r>
          </a:p>
          <a:p>
            <a:pPr eaLnBrk="1" hangingPunct="1">
              <a:buFontTx/>
              <a:buChar char="•"/>
            </a:pPr>
            <a:r>
              <a:rPr lang="en-US" altLang="en-US" smtClean="0">
                <a:latin typeface="Arial" panose="020B0604020202020204" pitchFamily="34" charset="0"/>
              </a:rPr>
              <a:t>Unconsciousness</a:t>
            </a:r>
          </a:p>
          <a:p>
            <a:pPr eaLnBrk="1" hangingPunct="1">
              <a:buFontTx/>
              <a:buChar char="•"/>
            </a:pPr>
            <a:r>
              <a:rPr lang="en-US" altLang="en-US" smtClean="0">
                <a:latin typeface="Arial" panose="020B0604020202020204" pitchFamily="34" charset="0"/>
              </a:rPr>
              <a:t>Coma</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89141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D895AA-5743-4D1D-972E-D9F069B14087}" type="slidenum">
              <a:rPr lang="en-US" altLang="en-US"/>
              <a:pPr eaLnBrk="1" hangingPunct="1"/>
              <a:t>26</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r>
              <a:rPr lang="es-ES" altLang="en-US" smtClean="0">
                <a:latin typeface="Arial" panose="020B0604020202020204" pitchFamily="34" charset="0"/>
              </a:rPr>
              <a:t>Discutir la definición de hipotermia y el por qué esta filmina ayudará</a:t>
            </a: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smtClean="0">
                <a:latin typeface="Arial" panose="020B0604020202020204" pitchFamily="34" charset="0"/>
              </a:rPr>
              <a:t>Discuss the definition of hypothermia and why this slide will help</a:t>
            </a:r>
          </a:p>
          <a:p>
            <a:pPr eaLnBrk="1" hangingPunct="1"/>
            <a:endParaRPr lang="en-US" altLang="en-US" b="1" smtClean="0">
              <a:latin typeface="Arial" panose="020B0604020202020204" pitchFamily="34" charset="0"/>
            </a:endParaRPr>
          </a:p>
        </p:txBody>
      </p:sp>
    </p:spTree>
    <p:extLst>
      <p:ext uri="{BB962C8B-B14F-4D97-AF65-F5344CB8AC3E}">
        <p14:creationId xmlns:p14="http://schemas.microsoft.com/office/powerpoint/2010/main" val="2371512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1D718A-9D72-4552-9B7B-6D6F9785508A}" type="slidenum">
              <a:rPr lang="en-US" altLang="en-US"/>
              <a:pPr eaLnBrk="1" hangingPunct="1"/>
              <a:t>27</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r>
              <a:rPr lang="es-ES" altLang="en-US" smtClean="0">
                <a:latin typeface="Arial" panose="020B0604020202020204" pitchFamily="34" charset="0"/>
              </a:rPr>
              <a:t>Pregunte la pregunta y enfatizar:</a:t>
            </a:r>
          </a:p>
          <a:p>
            <a:pPr eaLnBrk="1" hangingPunct="1">
              <a:buFontTx/>
              <a:buChar char="•"/>
            </a:pPr>
            <a:r>
              <a:rPr lang="es-ES" altLang="en-US" smtClean="0">
                <a:latin typeface="Arial" panose="020B0604020202020204" pitchFamily="34" charset="0"/>
              </a:rPr>
              <a:t> Reduce la pérdida de calor del cuerpo</a:t>
            </a:r>
          </a:p>
          <a:p>
            <a:pPr eaLnBrk="1" hangingPunct="1">
              <a:buFontTx/>
              <a:buChar char="•"/>
            </a:pPr>
            <a:r>
              <a:rPr lang="es-ES" altLang="en-US" smtClean="0">
                <a:latin typeface="Arial" panose="020B0604020202020204" pitchFamily="34" charset="0"/>
              </a:rPr>
              <a:t> Proporciona apoyo moral</a:t>
            </a: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smtClean="0">
                <a:latin typeface="Arial" panose="020B0604020202020204" pitchFamily="34" charset="0"/>
              </a:rPr>
              <a:t>Ask the question and stress:</a:t>
            </a:r>
          </a:p>
          <a:p>
            <a:pPr eaLnBrk="1" hangingPunct="1"/>
            <a:endParaRPr lang="en-US" altLang="en-US" smtClean="0">
              <a:latin typeface="Arial" panose="020B0604020202020204" pitchFamily="34" charset="0"/>
            </a:endParaRPr>
          </a:p>
          <a:p>
            <a:pPr eaLnBrk="1" hangingPunct="1">
              <a:lnSpc>
                <a:spcPct val="105000"/>
              </a:lnSpc>
              <a:spcBef>
                <a:spcPct val="0"/>
              </a:spcBef>
              <a:buFontTx/>
              <a:buChar char="•"/>
            </a:pPr>
            <a:r>
              <a:rPr lang="en-US" altLang="en-US" smtClean="0">
                <a:latin typeface="Arial" panose="020B0604020202020204" pitchFamily="34" charset="0"/>
              </a:rPr>
              <a:t> Reduces body heat loss</a:t>
            </a:r>
          </a:p>
          <a:p>
            <a:pPr eaLnBrk="1" hangingPunct="1">
              <a:lnSpc>
                <a:spcPct val="105000"/>
              </a:lnSpc>
              <a:spcBef>
                <a:spcPct val="0"/>
              </a:spcBef>
              <a:buFontTx/>
              <a:buChar char="•"/>
            </a:pPr>
            <a:r>
              <a:rPr lang="en-US" altLang="en-US" smtClean="0">
                <a:latin typeface="Arial" panose="020B0604020202020204" pitchFamily="34" charset="0"/>
              </a:rPr>
              <a:t> Provides moral support</a:t>
            </a:r>
          </a:p>
          <a:p>
            <a:pPr eaLnBrk="1" hangingPunct="1">
              <a:buFontTx/>
              <a:buChar char="•"/>
            </a:pPr>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394986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B42D80-DCB9-4E9A-A366-EC9E98B09E4B}" type="slidenum">
              <a:rPr lang="en-US" altLang="en-US"/>
              <a:pPr eaLnBrk="1" hangingPunct="1"/>
              <a:t>28</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r>
              <a:rPr lang="es-ES" altLang="en-US" smtClean="0">
                <a:latin typeface="Arial" panose="020B0604020202020204" pitchFamily="34" charset="0"/>
              </a:rPr>
              <a:t>Enfatizar:</a:t>
            </a:r>
          </a:p>
          <a:p>
            <a:pPr eaLnBrk="1" hangingPunct="1">
              <a:buFontTx/>
              <a:buChar char="•"/>
            </a:pPr>
            <a:r>
              <a:rPr lang="es-ES" altLang="en-US" smtClean="0">
                <a:latin typeface="Arial" panose="020B0604020202020204" pitchFamily="34" charset="0"/>
              </a:rPr>
              <a:t> Esté alerta a cambios climáticos</a:t>
            </a:r>
          </a:p>
          <a:p>
            <a:pPr eaLnBrk="1" hangingPunct="1">
              <a:buFontTx/>
              <a:buChar char="•"/>
            </a:pPr>
            <a:r>
              <a:rPr lang="es-ES" altLang="en-US" smtClean="0">
                <a:latin typeface="Arial" panose="020B0604020202020204" pitchFamily="34" charset="0"/>
              </a:rPr>
              <a:t> Atento a cambios del viento</a:t>
            </a:r>
          </a:p>
          <a:p>
            <a:pPr eaLnBrk="1" hangingPunct="1">
              <a:buFontTx/>
              <a:buChar char="•"/>
            </a:pPr>
            <a:r>
              <a:rPr lang="es-ES" altLang="en-US" smtClean="0">
                <a:latin typeface="Arial" panose="020B0604020202020204" pitchFamily="34" charset="0"/>
              </a:rPr>
              <a:t> Velar por aguas turbulentas</a:t>
            </a:r>
          </a:p>
          <a:p>
            <a:pPr eaLnBrk="1" hangingPunct="1">
              <a:buFontTx/>
              <a:buChar char="•"/>
            </a:pPr>
            <a:r>
              <a:rPr lang="es-ES" altLang="en-US" smtClean="0">
                <a:latin typeface="Arial" panose="020B0604020202020204" pitchFamily="34" charset="0"/>
              </a:rPr>
              <a:t> Observar el tiempo desde todas las direcciones</a:t>
            </a: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Instru</a:t>
            </a:r>
            <a:r>
              <a:rPr lang="en-US" altLang="en-US" b="1" smtClean="0">
                <a:latin typeface="Arial" panose="020B0604020202020204" pitchFamily="34" charset="0"/>
              </a:rPr>
              <a:t>ctor Notes:</a:t>
            </a:r>
          </a:p>
          <a:p>
            <a:pPr eaLnBrk="1" hangingPunct="1"/>
            <a:endParaRPr lang="en-US" altLang="en-US" b="1" smtClean="0">
              <a:latin typeface="Arial" panose="020B0604020202020204" pitchFamily="34" charset="0"/>
            </a:endParaRPr>
          </a:p>
          <a:p>
            <a:pPr eaLnBrk="1" hangingPunct="1"/>
            <a:r>
              <a:rPr lang="en-US" altLang="en-US" smtClean="0">
                <a:latin typeface="Arial" panose="020B0604020202020204" pitchFamily="34" charset="0"/>
              </a:rPr>
              <a:t>Stress:</a:t>
            </a:r>
          </a:p>
          <a:p>
            <a:pPr eaLnBrk="1" hangingPunct="1">
              <a:buFontTx/>
              <a:buChar char="•"/>
            </a:pPr>
            <a:r>
              <a:rPr lang="en-US" altLang="en-US" smtClean="0">
                <a:latin typeface="Arial" panose="020B0604020202020204" pitchFamily="34" charset="0"/>
              </a:rPr>
              <a:t> Be alert to weather changes</a:t>
            </a:r>
          </a:p>
          <a:p>
            <a:pPr eaLnBrk="1" hangingPunct="1">
              <a:buFontTx/>
              <a:buChar char="•"/>
            </a:pPr>
            <a:r>
              <a:rPr lang="en-US" altLang="en-US" smtClean="0">
                <a:latin typeface="Arial" panose="020B0604020202020204" pitchFamily="34" charset="0"/>
              </a:rPr>
              <a:t> Watch for wind shift</a:t>
            </a:r>
          </a:p>
          <a:p>
            <a:pPr eaLnBrk="1" hangingPunct="1">
              <a:buFontTx/>
              <a:buChar char="•"/>
            </a:pPr>
            <a:r>
              <a:rPr lang="en-US" altLang="en-US" smtClean="0">
                <a:latin typeface="Arial" panose="020B0604020202020204" pitchFamily="34" charset="0"/>
              </a:rPr>
              <a:t> Watch for rough water</a:t>
            </a:r>
          </a:p>
          <a:p>
            <a:pPr eaLnBrk="1" hangingPunct="1">
              <a:buFontTx/>
              <a:buChar char="•"/>
            </a:pPr>
            <a:r>
              <a:rPr lang="en-US" altLang="en-US" smtClean="0">
                <a:latin typeface="Arial" panose="020B0604020202020204" pitchFamily="34" charset="0"/>
              </a:rPr>
              <a:t> Observe weather from all directions.</a:t>
            </a:r>
          </a:p>
        </p:txBody>
      </p:sp>
    </p:spTree>
    <p:extLst>
      <p:ext uri="{BB962C8B-B14F-4D97-AF65-F5344CB8AC3E}">
        <p14:creationId xmlns:p14="http://schemas.microsoft.com/office/powerpoint/2010/main" val="4135946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8A094C-44FF-4D90-8138-DA14AF029B35}" type="slidenum">
              <a:rPr lang="en-US" altLang="en-US"/>
              <a:pPr eaLnBrk="1" hangingPunct="1"/>
              <a:t>29</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r>
              <a:rPr lang="es-ES" altLang="en-US" smtClean="0">
                <a:latin typeface="Arial" panose="020B0604020202020204" pitchFamily="34" charset="0"/>
              </a:rPr>
              <a:t>1: Small Craft --embarcación pequeña</a:t>
            </a:r>
          </a:p>
          <a:p>
            <a:pPr eaLnBrk="1" hangingPunct="1"/>
            <a:r>
              <a:rPr lang="es-ES" altLang="en-US" smtClean="0">
                <a:latin typeface="Arial" panose="020B0604020202020204" pitchFamily="34" charset="0"/>
              </a:rPr>
              <a:t>2: Gale --ventarrón</a:t>
            </a:r>
          </a:p>
          <a:p>
            <a:pPr eaLnBrk="1" hangingPunct="1"/>
            <a:r>
              <a:rPr lang="es-ES" altLang="en-US" smtClean="0">
                <a:latin typeface="Arial" panose="020B0604020202020204" pitchFamily="34" charset="0"/>
              </a:rPr>
              <a:t>3: Storm -- tormenta</a:t>
            </a:r>
          </a:p>
          <a:p>
            <a:pPr eaLnBrk="1" hangingPunct="1"/>
            <a:r>
              <a:rPr lang="es-ES" altLang="en-US" smtClean="0">
                <a:latin typeface="Arial" panose="020B0604020202020204" pitchFamily="34" charset="0"/>
              </a:rPr>
              <a:t>4: Hurricane – huracán </a:t>
            </a: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p:txBody>
      </p:sp>
    </p:spTree>
    <p:extLst>
      <p:ext uri="{BB962C8B-B14F-4D97-AF65-F5344CB8AC3E}">
        <p14:creationId xmlns:p14="http://schemas.microsoft.com/office/powerpoint/2010/main" val="3009682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DF238F-2A61-4770-98D8-C1EDEC4016D7}" type="slidenum">
              <a:rPr lang="en-US" altLang="en-US"/>
              <a:pPr eaLnBrk="1" hangingPunct="1"/>
              <a:t>3</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mtClean="0">
                <a:latin typeface="Arial" panose="020B0604020202020204" pitchFamily="34" charset="0"/>
              </a:rPr>
              <a:t>Notas del Instructor:</a:t>
            </a:r>
            <a:endParaRPr lang="en-US" altLang="en-US"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s-ES" altLang="en-US" smtClean="0">
                <a:latin typeface="Arial" panose="020B0604020202020204" pitchFamily="34" charset="0"/>
              </a:rPr>
              <a:t>Mencione estos puntos como una perspectiva general de este capítulo. Más detalle se cubrirá en cada tema.</a:t>
            </a:r>
            <a:endParaRPr lang="en-US" altLang="en-US" smtClean="0">
              <a:latin typeface="Arial" panose="020B0604020202020204" pitchFamily="34" charset="0"/>
            </a:endParaRPr>
          </a:p>
        </p:txBody>
      </p:sp>
    </p:spTree>
    <p:extLst>
      <p:ext uri="{BB962C8B-B14F-4D97-AF65-F5344CB8AC3E}">
        <p14:creationId xmlns:p14="http://schemas.microsoft.com/office/powerpoint/2010/main" val="2485233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95C0EE-367D-411D-BE02-69FC1C1DE561}" type="slidenum">
              <a:rPr lang="en-US" altLang="en-US"/>
              <a:pPr eaLnBrk="1" hangingPunct="1"/>
              <a:t>30</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p>
          <a:p>
            <a:endParaRPr lang="es-ES" altLang="en-US" smtClean="0">
              <a:latin typeface="Arial" panose="020B0604020202020204" pitchFamily="34" charset="0"/>
            </a:endParaRPr>
          </a:p>
          <a:p>
            <a:r>
              <a:rPr lang="es-ES" altLang="en-US" smtClean="0">
                <a:latin typeface="Arial" panose="020B0604020202020204" pitchFamily="34" charset="0"/>
              </a:rPr>
              <a:t>Enfatizar:</a:t>
            </a:r>
          </a:p>
          <a:p>
            <a:pPr>
              <a:buFontTx/>
              <a:buChar char="•"/>
            </a:pPr>
            <a:r>
              <a:rPr lang="es-ES" altLang="en-US" smtClean="0">
                <a:latin typeface="Arial" panose="020B0604020202020204" pitchFamily="34" charset="0"/>
              </a:rPr>
              <a:t>Ponerse PFD – si no lo tiene puesto</a:t>
            </a:r>
          </a:p>
          <a:p>
            <a:pPr>
              <a:buFontTx/>
              <a:buChar char="•"/>
            </a:pPr>
            <a:r>
              <a:rPr lang="es-ES" altLang="en-US" smtClean="0">
                <a:latin typeface="Arial" panose="020B0604020202020204" pitchFamily="34" charset="0"/>
              </a:rPr>
              <a:t>Reducir la velocidad</a:t>
            </a:r>
          </a:p>
          <a:p>
            <a:pPr>
              <a:buFontTx/>
              <a:buChar char="•"/>
            </a:pPr>
            <a:r>
              <a:rPr lang="es-ES" altLang="en-US" smtClean="0">
                <a:latin typeface="Arial" panose="020B0604020202020204" pitchFamily="34" charset="0"/>
              </a:rPr>
              <a:t>Considerar buscar refugio</a:t>
            </a:r>
          </a:p>
          <a:p>
            <a:pPr>
              <a:buFontTx/>
              <a:buChar char="•"/>
            </a:pPr>
            <a:r>
              <a:rPr lang="es-ES" altLang="en-US" smtClean="0">
                <a:latin typeface="Arial" panose="020B0604020202020204" pitchFamily="34" charset="0"/>
              </a:rPr>
              <a:t>Cerrar las escotillas y portillas</a:t>
            </a:r>
          </a:p>
          <a:p>
            <a:pPr>
              <a:buFontTx/>
              <a:buChar char="•"/>
            </a:pPr>
            <a:r>
              <a:rPr lang="es-ES" altLang="en-US" smtClean="0">
                <a:latin typeface="Arial" panose="020B0604020202020204" pitchFamily="34" charset="0"/>
              </a:rPr>
              <a:t>Mantener el peso bajo</a:t>
            </a: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smtClean="0">
                <a:latin typeface="Arial" panose="020B0604020202020204" pitchFamily="34" charset="0"/>
              </a:rPr>
              <a:t>Stress:</a:t>
            </a:r>
          </a:p>
          <a:p>
            <a:pPr eaLnBrk="1" hangingPunct="1">
              <a:spcBef>
                <a:spcPct val="35000"/>
              </a:spcBef>
              <a:buFontTx/>
              <a:buChar char="•"/>
            </a:pPr>
            <a:r>
              <a:rPr lang="en-US" altLang="en-US" smtClean="0">
                <a:latin typeface="Arial" panose="020B0604020202020204" pitchFamily="34" charset="0"/>
              </a:rPr>
              <a:t> Put on PFD- if not already on</a:t>
            </a:r>
          </a:p>
          <a:p>
            <a:pPr eaLnBrk="1" hangingPunct="1">
              <a:spcBef>
                <a:spcPct val="35000"/>
              </a:spcBef>
              <a:buFontTx/>
              <a:buChar char="•"/>
            </a:pPr>
            <a:r>
              <a:rPr lang="en-US" altLang="en-US" smtClean="0">
                <a:latin typeface="Arial" panose="020B0604020202020204" pitchFamily="34" charset="0"/>
              </a:rPr>
              <a:t> Reduce speed</a:t>
            </a:r>
          </a:p>
          <a:p>
            <a:pPr eaLnBrk="1" hangingPunct="1">
              <a:spcBef>
                <a:spcPct val="35000"/>
              </a:spcBef>
              <a:buFontTx/>
              <a:buChar char="•"/>
            </a:pPr>
            <a:r>
              <a:rPr lang="en-US" altLang="en-US" smtClean="0">
                <a:latin typeface="Arial" panose="020B0604020202020204" pitchFamily="34" charset="0"/>
              </a:rPr>
              <a:t> Consider seeking shelter</a:t>
            </a:r>
          </a:p>
          <a:p>
            <a:pPr eaLnBrk="1" hangingPunct="1">
              <a:spcBef>
                <a:spcPct val="35000"/>
              </a:spcBef>
              <a:buFontTx/>
              <a:buChar char="•"/>
            </a:pPr>
            <a:r>
              <a:rPr lang="en-US" altLang="en-US" smtClean="0">
                <a:latin typeface="Arial" panose="020B0604020202020204" pitchFamily="34" charset="0"/>
              </a:rPr>
              <a:t> Close hatches and portholes</a:t>
            </a:r>
          </a:p>
          <a:p>
            <a:pPr eaLnBrk="1" hangingPunct="1">
              <a:spcBef>
                <a:spcPct val="35000"/>
              </a:spcBef>
              <a:buFontTx/>
              <a:buChar char="•"/>
            </a:pPr>
            <a:r>
              <a:rPr lang="en-US" altLang="en-US" smtClean="0">
                <a:latin typeface="Arial" panose="020B0604020202020204" pitchFamily="34" charset="0"/>
              </a:rPr>
              <a:t> Keep weight low</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10557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C905CC-328A-4C7C-8705-5B49AC50505D}" type="slidenum">
              <a:rPr lang="en-US" altLang="en-US"/>
              <a:pPr eaLnBrk="1" hangingPunct="1"/>
              <a:t>31</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endParaRPr lang="es-ES" altLang="en-US" smtClean="0">
              <a:latin typeface="Arial" panose="020B0604020202020204" pitchFamily="34" charset="0"/>
            </a:endParaRPr>
          </a:p>
          <a:p>
            <a:r>
              <a:rPr lang="es-ES" altLang="en-US" smtClean="0">
                <a:latin typeface="Arial" panose="020B0604020202020204" pitchFamily="34" charset="0"/>
              </a:rPr>
              <a:t>Enfatizar:</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Conozca su posición </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Encienda las luces de navegación </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Reduzca la velocidad</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Utilice las señales de sonido</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Ponga Vigías </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Ponerse el PFD (salvavidas)</a:t>
            </a:r>
            <a:endParaRPr lang="en-US" altLang="en-US"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smtClean="0">
                <a:latin typeface="Arial" panose="020B0604020202020204" pitchFamily="34" charset="0"/>
              </a:rPr>
              <a:t>Stress:</a:t>
            </a:r>
          </a:p>
          <a:p>
            <a:pPr eaLnBrk="1" hangingPunct="1">
              <a:buFontTx/>
              <a:buChar char="•"/>
            </a:pPr>
            <a:r>
              <a:rPr lang="en-US" altLang="en-US" smtClean="0">
                <a:latin typeface="Arial" panose="020B0604020202020204" pitchFamily="34" charset="0"/>
              </a:rPr>
              <a:t> Know your position</a:t>
            </a:r>
          </a:p>
          <a:p>
            <a:pPr eaLnBrk="1" hangingPunct="1">
              <a:buFontTx/>
              <a:buChar char="•"/>
            </a:pPr>
            <a:r>
              <a:rPr lang="en-US" altLang="en-US" smtClean="0">
                <a:latin typeface="Arial" panose="020B0604020202020204" pitchFamily="34" charset="0"/>
              </a:rPr>
              <a:t> Turn on navigation lights</a:t>
            </a:r>
          </a:p>
          <a:p>
            <a:pPr eaLnBrk="1" hangingPunct="1">
              <a:buFontTx/>
              <a:buChar char="•"/>
            </a:pPr>
            <a:r>
              <a:rPr lang="en-US" altLang="en-US" smtClean="0">
                <a:latin typeface="Arial" panose="020B0604020202020204" pitchFamily="34" charset="0"/>
              </a:rPr>
              <a:t> Reduce speed</a:t>
            </a:r>
          </a:p>
          <a:p>
            <a:pPr eaLnBrk="1" hangingPunct="1">
              <a:buFontTx/>
              <a:buChar char="•"/>
            </a:pPr>
            <a:r>
              <a:rPr lang="en-US" altLang="en-US" smtClean="0">
                <a:latin typeface="Arial" panose="020B0604020202020204" pitchFamily="34" charset="0"/>
              </a:rPr>
              <a:t> Use sound signals</a:t>
            </a:r>
          </a:p>
          <a:p>
            <a:pPr eaLnBrk="1" hangingPunct="1">
              <a:buFontTx/>
              <a:buChar char="•"/>
            </a:pPr>
            <a:r>
              <a:rPr lang="en-US" altLang="en-US" smtClean="0">
                <a:latin typeface="Arial" panose="020B0604020202020204" pitchFamily="34" charset="0"/>
              </a:rPr>
              <a:t> Post lookouts</a:t>
            </a:r>
          </a:p>
          <a:p>
            <a:pPr eaLnBrk="1" hangingPunct="1">
              <a:buFontTx/>
              <a:buChar char="•"/>
            </a:pPr>
            <a:r>
              <a:rPr lang="en-US" altLang="en-US" smtClean="0">
                <a:latin typeface="Arial" panose="020B0604020202020204" pitchFamily="34" charset="0"/>
              </a:rPr>
              <a:t> Put on PFD</a:t>
            </a:r>
          </a:p>
          <a:p>
            <a:pPr eaLnBrk="1" hangingPunct="1">
              <a:buFontTx/>
              <a:buChar char="•"/>
            </a:pPr>
            <a:endParaRPr lang="en-US" altLang="en-US" smtClean="0">
              <a:latin typeface="Arial" panose="020B0604020202020204" pitchFamily="34" charset="0"/>
            </a:endParaRPr>
          </a:p>
        </p:txBody>
      </p:sp>
    </p:spTree>
    <p:extLst>
      <p:ext uri="{BB962C8B-B14F-4D97-AF65-F5344CB8AC3E}">
        <p14:creationId xmlns:p14="http://schemas.microsoft.com/office/powerpoint/2010/main" val="1033161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FA8F88-992B-49E9-AA6D-9C6236E74F1F}" type="slidenum">
              <a:rPr lang="en-US" altLang="en-US"/>
              <a:pPr eaLnBrk="1" hangingPunct="1"/>
              <a:t>32</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p:txBody>
      </p:sp>
    </p:spTree>
    <p:extLst>
      <p:ext uri="{BB962C8B-B14F-4D97-AF65-F5344CB8AC3E}">
        <p14:creationId xmlns:p14="http://schemas.microsoft.com/office/powerpoint/2010/main" val="4290815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5D82D1-3CCE-4020-BDB2-411121A85315}" type="slidenum">
              <a:rPr lang="en-US" altLang="en-US"/>
              <a:pPr eaLnBrk="1" hangingPunct="1"/>
              <a:t>33</a:t>
            </a:fld>
            <a:endParaRPr lang="en-US" altLang="en-US"/>
          </a:p>
        </p:txBody>
      </p:sp>
    </p:spTree>
    <p:extLst>
      <p:ext uri="{BB962C8B-B14F-4D97-AF65-F5344CB8AC3E}">
        <p14:creationId xmlns:p14="http://schemas.microsoft.com/office/powerpoint/2010/main" val="1086632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47BCD8-356C-4071-BEFE-389723175BF1}" type="slidenum">
              <a:rPr lang="en-US" altLang="en-US"/>
              <a:pPr eaLnBrk="1" hangingPunct="1"/>
              <a:t>34</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r>
              <a:rPr lang="es-ES" altLang="en-US" smtClean="0">
                <a:latin typeface="Arial" panose="020B0604020202020204" pitchFamily="34" charset="0"/>
              </a:rPr>
              <a:t>:</a:t>
            </a:r>
            <a:endParaRPr lang="en-US" altLang="en-US" smtClean="0">
              <a:latin typeface="Arial" panose="020B0604020202020204" pitchFamily="34" charset="0"/>
            </a:endParaRPr>
          </a:p>
          <a:p>
            <a:endParaRPr lang="es-ES" altLang="en-US" smtClean="0">
              <a:latin typeface="Arial" panose="020B0604020202020204" pitchFamily="34" charset="0"/>
            </a:endParaRPr>
          </a:p>
          <a:p>
            <a:r>
              <a:rPr lang="es-ES" altLang="en-US" smtClean="0">
                <a:latin typeface="Arial" panose="020B0604020202020204" pitchFamily="34" charset="0"/>
              </a:rPr>
              <a:t>Socorro:</a:t>
            </a:r>
            <a:endParaRPr lang="en-US" altLang="en-US" smtClean="0">
              <a:latin typeface="Arial" panose="020B0604020202020204" pitchFamily="34" charset="0"/>
            </a:endParaRPr>
          </a:p>
          <a:p>
            <a:r>
              <a:rPr lang="es-ES" altLang="en-US" smtClean="0">
                <a:latin typeface="Arial" panose="020B0604020202020204" pitchFamily="34" charset="0"/>
              </a:rPr>
              <a:t>MEYDAY, MEYDAY, MEYDAY</a:t>
            </a:r>
            <a:endParaRPr lang="en-US" altLang="en-US" smtClean="0">
              <a:latin typeface="Arial" panose="020B0604020202020204" pitchFamily="34" charset="0"/>
            </a:endParaRPr>
          </a:p>
          <a:p>
            <a:endParaRPr lang="es-ES" altLang="en-US" smtClean="0">
              <a:latin typeface="Arial" panose="020B0604020202020204" pitchFamily="34" charset="0"/>
            </a:endParaRPr>
          </a:p>
          <a:p>
            <a:r>
              <a:rPr lang="es-ES" altLang="en-US" smtClean="0">
                <a:latin typeface="Arial" panose="020B0604020202020204" pitchFamily="34" charset="0"/>
              </a:rPr>
              <a:t>Urgencia</a:t>
            </a:r>
            <a:endParaRPr lang="en-US" altLang="en-US" smtClean="0">
              <a:latin typeface="Arial" panose="020B0604020202020204" pitchFamily="34" charset="0"/>
            </a:endParaRPr>
          </a:p>
          <a:p>
            <a:r>
              <a:rPr lang="es-ES" altLang="en-US" smtClean="0">
                <a:latin typeface="Arial" panose="020B0604020202020204" pitchFamily="34" charset="0"/>
              </a:rPr>
              <a:t>PANPAN, PANPAN, PANPAN</a:t>
            </a:r>
            <a:endParaRPr lang="en-US" altLang="en-US" smtClean="0">
              <a:latin typeface="Arial" panose="020B0604020202020204" pitchFamily="34" charset="0"/>
            </a:endParaRPr>
          </a:p>
          <a:p>
            <a:endParaRPr lang="es-ES" altLang="en-US" smtClean="0">
              <a:latin typeface="Arial" panose="020B0604020202020204" pitchFamily="34" charset="0"/>
            </a:endParaRPr>
          </a:p>
          <a:p>
            <a:r>
              <a:rPr lang="es-ES" altLang="en-US" smtClean="0">
                <a:latin typeface="Arial" panose="020B0604020202020204" pitchFamily="34" charset="0"/>
              </a:rPr>
              <a:t>Seguridad: </a:t>
            </a:r>
            <a:endParaRPr lang="en-US" altLang="en-US" smtClean="0">
              <a:latin typeface="Arial" panose="020B0604020202020204" pitchFamily="34" charset="0"/>
            </a:endParaRPr>
          </a:p>
          <a:p>
            <a:r>
              <a:rPr lang="en-US" altLang="en-US" smtClean="0">
                <a:latin typeface="Arial" panose="020B0604020202020204" pitchFamily="34" charset="0"/>
              </a:rPr>
              <a:t>SECURITE, SECURITE, SECURITE</a:t>
            </a:r>
          </a:p>
          <a:p>
            <a:pPr eaLnBrk="1" hangingPunct="1"/>
            <a:endParaRPr lang="es-E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Distress:</a:t>
            </a:r>
          </a:p>
          <a:p>
            <a:pPr eaLnBrk="1" hangingPunct="1"/>
            <a:r>
              <a:rPr lang="en-US" altLang="en-US" smtClean="0">
                <a:latin typeface="Arial" panose="020B0604020202020204" pitchFamily="34" charset="0"/>
              </a:rPr>
              <a:t>MAYDAY, MAYDAY, MAYDAY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Urgency:</a:t>
            </a:r>
          </a:p>
          <a:p>
            <a:pPr eaLnBrk="1" hangingPunct="1"/>
            <a:r>
              <a:rPr lang="en-US" altLang="en-US" smtClean="0">
                <a:latin typeface="Arial" panose="020B0604020202020204" pitchFamily="34" charset="0"/>
              </a:rPr>
              <a:t>PANPAN, PANPAN, PANPAN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Safety:</a:t>
            </a:r>
          </a:p>
          <a:p>
            <a:pPr eaLnBrk="1" hangingPunct="1"/>
            <a:r>
              <a:rPr lang="en-US" altLang="en-US" smtClean="0">
                <a:latin typeface="Arial" panose="020B0604020202020204" pitchFamily="34" charset="0"/>
              </a:rPr>
              <a:t>SECURITE, SECURITE, SECURITE</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047752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C68253-31DE-4AF6-BF08-8D85B8C41DED}" type="slidenum">
              <a:rPr lang="en-US" altLang="en-US"/>
              <a:pPr eaLnBrk="1" hangingPunct="1"/>
              <a:t>35</a:t>
            </a:fld>
            <a:endParaRPr lang="en-US" altLang="en-US"/>
          </a:p>
        </p:txBody>
      </p:sp>
    </p:spTree>
    <p:extLst>
      <p:ext uri="{BB962C8B-B14F-4D97-AF65-F5344CB8AC3E}">
        <p14:creationId xmlns:p14="http://schemas.microsoft.com/office/powerpoint/2010/main" val="2363004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76B996-1DF9-4A46-A177-E111480BC9BD}" type="slidenum">
              <a:rPr lang="en-US" altLang="en-US"/>
              <a:pPr eaLnBrk="1" hangingPunct="1"/>
              <a:t>36</a:t>
            </a:fld>
            <a:endParaRPr lang="en-US" altLang="en-US"/>
          </a:p>
        </p:txBody>
      </p:sp>
    </p:spTree>
    <p:extLst>
      <p:ext uri="{BB962C8B-B14F-4D97-AF65-F5344CB8AC3E}">
        <p14:creationId xmlns:p14="http://schemas.microsoft.com/office/powerpoint/2010/main" val="1040549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063884-DF16-4BF4-BDE0-A4ABEC39929D}" type="slidenum">
              <a:rPr lang="en-US" altLang="en-US"/>
              <a:pPr eaLnBrk="1" hangingPunct="1"/>
              <a:t>37</a:t>
            </a:fld>
            <a:endParaRPr lang="en-US" altLang="en-US"/>
          </a:p>
        </p:txBody>
      </p:sp>
    </p:spTree>
    <p:extLst>
      <p:ext uri="{BB962C8B-B14F-4D97-AF65-F5344CB8AC3E}">
        <p14:creationId xmlns:p14="http://schemas.microsoft.com/office/powerpoint/2010/main" val="9515286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BA0B4A-C108-40CE-859B-8815042509F1}" type="slidenum">
              <a:rPr lang="en-US" altLang="en-US"/>
              <a:pPr eaLnBrk="1" hangingPunct="1"/>
              <a:t>38</a:t>
            </a:fld>
            <a:endParaRPr lang="en-US" altLang="en-US"/>
          </a:p>
        </p:txBody>
      </p:sp>
    </p:spTree>
    <p:extLst>
      <p:ext uri="{BB962C8B-B14F-4D97-AF65-F5344CB8AC3E}">
        <p14:creationId xmlns:p14="http://schemas.microsoft.com/office/powerpoint/2010/main" val="1375475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536E36-148A-479F-BFB4-998BA8C29788}" type="slidenum">
              <a:rPr lang="en-US" altLang="en-US"/>
              <a:pPr eaLnBrk="1" hangingPunct="1"/>
              <a:t>39</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p:txBody>
      </p:sp>
    </p:spTree>
    <p:extLst>
      <p:ext uri="{BB962C8B-B14F-4D97-AF65-F5344CB8AC3E}">
        <p14:creationId xmlns:p14="http://schemas.microsoft.com/office/powerpoint/2010/main" val="4096320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34E34F-E547-4691-AA05-F82725E33AA8}" type="slidenum">
              <a:rPr lang="en-US" altLang="en-US"/>
              <a:pPr eaLnBrk="1" hangingPunct="1"/>
              <a:t>4</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latin typeface="Arial" panose="020B0604020202020204" pitchFamily="34" charset="0"/>
            </a:endParaRPr>
          </a:p>
          <a:p>
            <a:r>
              <a:rPr lang="es-ES" altLang="en-US" b="1" smtClean="0">
                <a:latin typeface="Arial" panose="020B0604020202020204" pitchFamily="34" charset="0"/>
              </a:rPr>
              <a:t>Notas de Instructor:</a:t>
            </a:r>
          </a:p>
          <a:p>
            <a:r>
              <a:rPr lang="es-ES" altLang="en-US" b="1" smtClean="0">
                <a:latin typeface="Arial" panose="020B0604020202020204" pitchFamily="34" charset="0"/>
              </a:rPr>
              <a:t>Pregunte</a:t>
            </a:r>
            <a:r>
              <a:rPr lang="es-ES" altLang="en-US" smtClean="0">
                <a:latin typeface="Arial" panose="020B0604020202020204" pitchFamily="34" charset="0"/>
              </a:rPr>
              <a:t>: ¿Cuáles son tres de los factores naturales de estrés que pueden afectar a los navegantes?</a:t>
            </a:r>
          </a:p>
          <a:p>
            <a:r>
              <a:rPr lang="es-ES" altLang="en-US" smtClean="0">
                <a:latin typeface="Arial" panose="020B0604020202020204" pitchFamily="34" charset="0"/>
              </a:rPr>
              <a:t>Movimiento</a:t>
            </a:r>
          </a:p>
          <a:p>
            <a:r>
              <a:rPr lang="es-ES" altLang="en-US" smtClean="0">
                <a:latin typeface="Arial" panose="020B0604020202020204" pitchFamily="34" charset="0"/>
              </a:rPr>
              <a:t>Ruido</a:t>
            </a:r>
          </a:p>
          <a:p>
            <a:r>
              <a:rPr lang="es-ES" altLang="en-US" smtClean="0">
                <a:latin typeface="Arial" panose="020B0604020202020204" pitchFamily="34" charset="0"/>
              </a:rPr>
              <a:t>Vibración </a:t>
            </a: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Ask:</a:t>
            </a:r>
            <a:r>
              <a:rPr lang="en-US" altLang="en-US" smtClean="0">
                <a:latin typeface="Arial" panose="020B0604020202020204" pitchFamily="34" charset="0"/>
              </a:rPr>
              <a:t>  What are three of the natural stressors that can effect boaters?</a:t>
            </a:r>
          </a:p>
          <a:p>
            <a:pPr eaLnBrk="1" hangingPunct="1"/>
            <a:r>
              <a:rPr lang="en-US" altLang="en-US" smtClean="0">
                <a:latin typeface="Arial" panose="020B0604020202020204" pitchFamily="34" charset="0"/>
              </a:rPr>
              <a:t>  Motion</a:t>
            </a:r>
          </a:p>
          <a:p>
            <a:pPr eaLnBrk="1" hangingPunct="1"/>
            <a:r>
              <a:rPr lang="en-US" altLang="en-US" smtClean="0">
                <a:latin typeface="Arial" panose="020B0604020202020204" pitchFamily="34" charset="0"/>
              </a:rPr>
              <a:t>  Noise</a:t>
            </a:r>
          </a:p>
          <a:p>
            <a:pPr eaLnBrk="1" hangingPunct="1"/>
            <a:r>
              <a:rPr lang="en-US" altLang="en-US" smtClean="0">
                <a:latin typeface="Arial" panose="020B0604020202020204" pitchFamily="34" charset="0"/>
              </a:rPr>
              <a:t>  Vibration</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393450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0687F6-61DD-4FFF-9F24-654537F664F0}" type="slidenum">
              <a:rPr lang="en-US" altLang="en-US"/>
              <a:pPr eaLnBrk="1" hangingPunct="1"/>
              <a:t>40</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p:txBody>
      </p:sp>
    </p:spTree>
    <p:extLst>
      <p:ext uri="{BB962C8B-B14F-4D97-AF65-F5344CB8AC3E}">
        <p14:creationId xmlns:p14="http://schemas.microsoft.com/office/powerpoint/2010/main" val="32794536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F26B94-1B1B-42E3-8C70-145E83643147}" type="slidenum">
              <a:rPr lang="en-US" altLang="en-US"/>
              <a:pPr eaLnBrk="1" hangingPunct="1"/>
              <a:t>41</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endParaRPr lang="es-ES" altLang="en-US" smtClean="0">
              <a:latin typeface="Arial" panose="020B0604020202020204" pitchFamily="34" charset="0"/>
            </a:endParaRPr>
          </a:p>
          <a:p>
            <a:r>
              <a:rPr lang="es-ES" altLang="en-US" smtClean="0">
                <a:latin typeface="Arial" panose="020B0604020202020204" pitchFamily="34" charset="0"/>
              </a:rPr>
              <a:t>Enfatizar:</a:t>
            </a:r>
          </a:p>
          <a:p>
            <a:endParaRPr lang="es-ES" altLang="en-US" smtClean="0">
              <a:latin typeface="Arial" panose="020B0604020202020204" pitchFamily="34" charset="0"/>
            </a:endParaRPr>
          </a:p>
          <a:p>
            <a:r>
              <a:rPr lang="es-ES" altLang="en-US" smtClean="0">
                <a:latin typeface="Arial" panose="020B0604020202020204" pitchFamily="34" charset="0"/>
              </a:rPr>
              <a:t>Ventajas:</a:t>
            </a:r>
            <a:endParaRPr lang="en-US" altLang="en-US" smtClean="0">
              <a:latin typeface="Arial" panose="020B0604020202020204" pitchFamily="34" charset="0"/>
            </a:endParaRPr>
          </a:p>
          <a:p>
            <a:r>
              <a:rPr lang="es-ES" altLang="en-US" smtClean="0">
                <a:latin typeface="Arial" panose="020B0604020202020204" pitchFamily="34" charset="0"/>
              </a:rPr>
              <a:t>Puede llamar 911</a:t>
            </a:r>
            <a:endParaRPr lang="en-US" altLang="en-US" smtClean="0">
              <a:latin typeface="Arial" panose="020B0604020202020204" pitchFamily="34" charset="0"/>
            </a:endParaRPr>
          </a:p>
          <a:p>
            <a:r>
              <a:rPr lang="es-ES" altLang="en-US" smtClean="0">
                <a:latin typeface="Arial" panose="020B0604020202020204" pitchFamily="34" charset="0"/>
              </a:rPr>
              <a:t>Puede llamar a la Guardia Costera Auxiliar, o la policía local</a:t>
            </a:r>
            <a:endParaRPr lang="en-US" altLang="en-US" smtClean="0">
              <a:latin typeface="Arial" panose="020B0604020202020204" pitchFamily="34" charset="0"/>
            </a:endParaRPr>
          </a:p>
          <a:p>
            <a:endParaRPr lang="es-ES" altLang="en-US" smtClean="0">
              <a:latin typeface="Arial" panose="020B0604020202020204" pitchFamily="34" charset="0"/>
            </a:endParaRPr>
          </a:p>
          <a:p>
            <a:r>
              <a:rPr lang="es-ES" altLang="en-US" smtClean="0">
                <a:latin typeface="Arial" panose="020B0604020202020204" pitchFamily="34" charset="0"/>
              </a:rPr>
              <a:t>Desventajas:</a:t>
            </a:r>
            <a:endParaRPr lang="en-US" altLang="en-US" smtClean="0">
              <a:latin typeface="Arial" panose="020B0604020202020204" pitchFamily="34" charset="0"/>
            </a:endParaRPr>
          </a:p>
          <a:p>
            <a:r>
              <a:rPr lang="es-ES" altLang="en-US" smtClean="0">
                <a:latin typeface="Arial" panose="020B0604020202020204" pitchFamily="34" charset="0"/>
              </a:rPr>
              <a:t>No produce emisión general</a:t>
            </a:r>
            <a:endParaRPr lang="en-US" altLang="en-US" smtClean="0">
              <a:latin typeface="Arial" panose="020B0604020202020204" pitchFamily="34" charset="0"/>
            </a:endParaRPr>
          </a:p>
          <a:p>
            <a:r>
              <a:rPr lang="es-ES" altLang="en-US" smtClean="0">
                <a:latin typeface="Arial" panose="020B0604020202020204" pitchFamily="34" charset="0"/>
              </a:rPr>
              <a:t>Puede que no reciba la señal en ciertas áreas </a:t>
            </a:r>
            <a:endParaRPr lang="en-US" altLang="en-US" smtClean="0">
              <a:latin typeface="Arial" panose="020B0604020202020204" pitchFamily="34" charset="0"/>
            </a:endParaRPr>
          </a:p>
          <a:p>
            <a:r>
              <a:rPr lang="es-ES" altLang="en-US" smtClean="0">
                <a:latin typeface="Arial" panose="020B0604020202020204" pitchFamily="34" charset="0"/>
              </a:rPr>
              <a:t>La distancia en que puede ser escuchado es reducida</a:t>
            </a:r>
            <a:endParaRPr lang="en-US" altLang="en-US" smtClean="0">
              <a:latin typeface="Arial" panose="020B0604020202020204" pitchFamily="34" charset="0"/>
            </a:endParaRPr>
          </a:p>
          <a:p>
            <a:r>
              <a:rPr lang="es-ES" altLang="en-US" smtClean="0">
                <a:latin typeface="Arial" panose="020B0604020202020204" pitchFamily="34" charset="0"/>
              </a:rPr>
              <a:t>No se puede rastrear con un descubridor direccional </a:t>
            </a:r>
            <a:endParaRPr lang="en-US" altLang="en-US"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Stress Advantages: </a:t>
            </a:r>
          </a:p>
          <a:p>
            <a:pPr eaLnBrk="1" hangingPunct="1"/>
            <a:r>
              <a:rPr lang="en-US" altLang="en-US" smtClean="0">
                <a:latin typeface="Arial" panose="020B0604020202020204" pitchFamily="34" charset="0"/>
              </a:rPr>
              <a:t>Can call 911</a:t>
            </a:r>
          </a:p>
          <a:p>
            <a:pPr eaLnBrk="1" hangingPunct="1"/>
            <a:r>
              <a:rPr lang="en-US" altLang="en-US" smtClean="0">
                <a:latin typeface="Arial" panose="020B0604020202020204" pitchFamily="34" charset="0"/>
              </a:rPr>
              <a:t>Can call Coast Guard Aux. or local law enforcement.</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Disadvantages:</a:t>
            </a:r>
          </a:p>
          <a:p>
            <a:pPr eaLnBrk="1" hangingPunct="1"/>
            <a:r>
              <a:rPr lang="en-US" altLang="en-US" smtClean="0">
                <a:latin typeface="Arial" panose="020B0604020202020204" pitchFamily="34" charset="0"/>
              </a:rPr>
              <a:t>Does not produce general broadcast</a:t>
            </a:r>
          </a:p>
          <a:p>
            <a:pPr eaLnBrk="1" hangingPunct="1"/>
            <a:r>
              <a:rPr lang="en-US" altLang="en-US" smtClean="0">
                <a:latin typeface="Arial" panose="020B0604020202020204" pitchFamily="34" charset="0"/>
              </a:rPr>
              <a:t>May not receive signal in certain areas</a:t>
            </a:r>
          </a:p>
          <a:p>
            <a:pPr eaLnBrk="1" hangingPunct="1"/>
            <a:r>
              <a:rPr lang="en-US" altLang="en-US" smtClean="0">
                <a:latin typeface="Arial" panose="020B0604020202020204" pitchFamily="34" charset="0"/>
              </a:rPr>
              <a:t>Reduced distance that can be heard</a:t>
            </a:r>
          </a:p>
          <a:p>
            <a:pPr eaLnBrk="1" hangingPunct="1"/>
            <a:r>
              <a:rPr lang="en-US" altLang="en-US" smtClean="0">
                <a:latin typeface="Arial" panose="020B0604020202020204" pitchFamily="34" charset="0"/>
              </a:rPr>
              <a:t>Cannot be tracked with a directional finder</a:t>
            </a:r>
          </a:p>
        </p:txBody>
      </p:sp>
    </p:spTree>
    <p:extLst>
      <p:ext uri="{BB962C8B-B14F-4D97-AF65-F5344CB8AC3E}">
        <p14:creationId xmlns:p14="http://schemas.microsoft.com/office/powerpoint/2010/main" val="31775915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486C52F-139A-490E-AA08-3ADB91493A69}" type="slidenum">
              <a:rPr lang="en-US" altLang="en-US"/>
              <a:pPr eaLnBrk="1" hangingPunct="1"/>
              <a:t>42</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500"/>
              </a:spcBef>
              <a:spcAft>
                <a:spcPts val="500"/>
              </a:spcAft>
            </a:pPr>
            <a:r>
              <a:rPr lang="es-ES" altLang="en-US" sz="1400" b="1" smtClean="0">
                <a:latin typeface="Arial" panose="020B0604020202020204" pitchFamily="34" charset="0"/>
              </a:rPr>
              <a:t>Notas del Instructor:</a:t>
            </a:r>
          </a:p>
          <a:p>
            <a:pPr eaLnBrk="1" hangingPunct="1">
              <a:spcBef>
                <a:spcPts val="500"/>
              </a:spcBef>
              <a:spcAft>
                <a:spcPts val="500"/>
              </a:spcAft>
            </a:pPr>
            <a:endParaRPr lang="es-ES" altLang="en-US" sz="1400" b="1" smtClean="0">
              <a:latin typeface="Arial" panose="020B0604020202020204" pitchFamily="34" charset="0"/>
            </a:endParaRPr>
          </a:p>
          <a:p>
            <a:pPr eaLnBrk="1" hangingPunct="1">
              <a:spcBef>
                <a:spcPts val="500"/>
              </a:spcBef>
              <a:spcAft>
                <a:spcPts val="500"/>
              </a:spcAft>
            </a:pPr>
            <a:r>
              <a:rPr lang="es-ES" altLang="en-US" sz="1400" smtClean="0">
                <a:latin typeface="Arial" panose="020B0604020202020204" pitchFamily="34" charset="0"/>
              </a:rPr>
              <a:t>Foto tomada del </a:t>
            </a:r>
            <a:r>
              <a:rPr lang="en-US" altLang="en-US" sz="1400" smtClean="0">
                <a:latin typeface="Arial" panose="020B0604020202020204" pitchFamily="34" charset="0"/>
              </a:rPr>
              <a:t>www.navcen.uscg.mil/marcomms/gmdss/epirb.htm</a:t>
            </a:r>
          </a:p>
          <a:p>
            <a:pPr eaLnBrk="1" hangingPunct="1">
              <a:spcBef>
                <a:spcPts val="500"/>
              </a:spcBef>
              <a:spcAft>
                <a:spcPts val="500"/>
              </a:spcAft>
            </a:pPr>
            <a:endParaRPr lang="es-ES" altLang="en-US" sz="1400" smtClean="0">
              <a:latin typeface="Arial" panose="020B0604020202020204" pitchFamily="34" charset="0"/>
            </a:endParaRPr>
          </a:p>
          <a:p>
            <a:pPr eaLnBrk="1" hangingPunct="1">
              <a:spcBef>
                <a:spcPts val="500"/>
              </a:spcBef>
              <a:spcAft>
                <a:spcPts val="500"/>
              </a:spcAft>
            </a:pPr>
            <a:endParaRPr lang="es-ES" altLang="en-US" sz="1400" smtClean="0">
              <a:latin typeface="Arial" panose="020B0604020202020204" pitchFamily="34" charset="0"/>
            </a:endParaRPr>
          </a:p>
          <a:p>
            <a:pPr eaLnBrk="1" hangingPunct="1">
              <a:spcBef>
                <a:spcPts val="500"/>
              </a:spcBef>
              <a:spcAft>
                <a:spcPts val="500"/>
              </a:spcAft>
            </a:pPr>
            <a:endParaRPr lang="es-ES" altLang="en-US" sz="1400" smtClean="0">
              <a:latin typeface="Arial" panose="020B0604020202020204" pitchFamily="34" charset="0"/>
            </a:endParaRPr>
          </a:p>
          <a:p>
            <a:pPr eaLnBrk="1" hangingPunct="1">
              <a:spcBef>
                <a:spcPts val="500"/>
              </a:spcBef>
              <a:spcAft>
                <a:spcPts val="500"/>
              </a:spcAft>
            </a:pPr>
            <a:endParaRPr lang="en-US" altLang="en-US" sz="1400" b="1" smtClean="0">
              <a:latin typeface="Arial" panose="020B0604020202020204" pitchFamily="34" charset="0"/>
            </a:endParaRPr>
          </a:p>
          <a:p>
            <a:pPr eaLnBrk="1" hangingPunct="1">
              <a:spcBef>
                <a:spcPts val="500"/>
              </a:spcBef>
              <a:spcAft>
                <a:spcPts val="500"/>
              </a:spcAft>
            </a:pPr>
            <a:endParaRPr lang="en-US" altLang="en-US" sz="1400" b="1" smtClean="0">
              <a:latin typeface="Arial" panose="020B0604020202020204" pitchFamily="34" charset="0"/>
            </a:endParaRPr>
          </a:p>
          <a:p>
            <a:pPr eaLnBrk="1" hangingPunct="1">
              <a:spcBef>
                <a:spcPts val="500"/>
              </a:spcBef>
              <a:spcAft>
                <a:spcPts val="500"/>
              </a:spcAft>
            </a:pPr>
            <a:r>
              <a:rPr lang="en-US" altLang="en-US" sz="1400" b="1" smtClean="0">
                <a:latin typeface="Arial" panose="020B0604020202020204" pitchFamily="34" charset="0"/>
              </a:rPr>
              <a:t>Instructor Notes:</a:t>
            </a:r>
          </a:p>
          <a:p>
            <a:pPr eaLnBrk="1" hangingPunct="1">
              <a:spcBef>
                <a:spcPts val="500"/>
              </a:spcBef>
              <a:spcAft>
                <a:spcPts val="500"/>
              </a:spcAft>
            </a:pPr>
            <a:endParaRPr lang="en-US" altLang="en-US" sz="1400" b="1" smtClean="0">
              <a:latin typeface="Arial" panose="020B0604020202020204" pitchFamily="34" charset="0"/>
            </a:endParaRPr>
          </a:p>
          <a:p>
            <a:pPr eaLnBrk="1" hangingPunct="1">
              <a:spcBef>
                <a:spcPts val="500"/>
              </a:spcBef>
              <a:spcAft>
                <a:spcPts val="500"/>
              </a:spcAft>
            </a:pPr>
            <a:r>
              <a:rPr lang="en-US" altLang="en-US" sz="1400" b="1" smtClean="0">
                <a:latin typeface="Arial" panose="020B0604020202020204" pitchFamily="34" charset="0"/>
              </a:rPr>
              <a:t>Photo taken from www.navcen.uscg.mil/marcomms/gmdss/epirb.htm</a:t>
            </a:r>
          </a:p>
          <a:p>
            <a:pPr eaLnBrk="1" hangingPunct="1">
              <a:spcBef>
                <a:spcPts val="500"/>
              </a:spcBef>
              <a:spcAft>
                <a:spcPts val="500"/>
              </a:spcAft>
            </a:pPr>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152467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C20941-002D-4E2C-85BD-C1AC63F9B5FC}" type="slidenum">
              <a:rPr lang="en-US" altLang="en-US"/>
              <a:pPr eaLnBrk="1" hangingPunct="1"/>
              <a:t>43</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smtClean="0">
                <a:latin typeface="Arial" panose="020B0604020202020204" pitchFamily="34" charset="0"/>
              </a:rPr>
              <a:t>Notas del Instructor:</a:t>
            </a:r>
          </a:p>
          <a:p>
            <a:pPr eaLnBrk="1" hangingPunct="1"/>
            <a:endParaRPr lang="es-ES" altLang="en-US" smtClean="0">
              <a:latin typeface="Arial" panose="020B0604020202020204" pitchFamily="34" charset="0"/>
            </a:endParaRPr>
          </a:p>
          <a:p>
            <a:pPr eaLnBrk="1" hangingPunct="1"/>
            <a:r>
              <a:rPr lang="es-ES" altLang="en-US" smtClean="0">
                <a:latin typeface="Arial" panose="020B0604020202020204" pitchFamily="34" charset="0"/>
              </a:rPr>
              <a:t>Haga una lista en la pizarra blanca e incluir lo siguiente:</a:t>
            </a:r>
          </a:p>
          <a:p>
            <a:pPr eaLnBrk="1" hangingPunct="1">
              <a:buFontTx/>
              <a:buChar char="•"/>
            </a:pPr>
            <a:r>
              <a:rPr lang="es-ES" altLang="en-US" smtClean="0">
                <a:latin typeface="Arial" panose="020B0604020202020204" pitchFamily="34" charset="0"/>
              </a:rPr>
              <a:t>Ponerse el PFDs</a:t>
            </a:r>
          </a:p>
          <a:p>
            <a:pPr eaLnBrk="1" hangingPunct="1">
              <a:buFontTx/>
              <a:buChar char="•"/>
            </a:pPr>
            <a:r>
              <a:rPr lang="es-ES" altLang="en-US" smtClean="0">
                <a:latin typeface="Arial" panose="020B0604020202020204" pitchFamily="34" charset="0"/>
              </a:rPr>
              <a:t>Usar línea de nylon fuerte</a:t>
            </a:r>
          </a:p>
          <a:p>
            <a:pPr eaLnBrk="1" hangingPunct="1">
              <a:buFontTx/>
              <a:buChar char="•"/>
            </a:pPr>
            <a:r>
              <a:rPr lang="es-ES" altLang="en-US" smtClean="0">
                <a:latin typeface="Arial" panose="020B0604020202020204" pitchFamily="34" charset="0"/>
              </a:rPr>
              <a:t>Chequeo de cornamusas</a:t>
            </a:r>
          </a:p>
          <a:p>
            <a:pPr eaLnBrk="1" hangingPunct="1">
              <a:buFontTx/>
              <a:buChar char="•"/>
            </a:pPr>
            <a:r>
              <a:rPr lang="es-ES" altLang="en-US" smtClean="0">
                <a:latin typeface="Arial" panose="020B0604020202020204" pitchFamily="34" charset="0"/>
              </a:rPr>
              <a:t>Asegurar las líneas</a:t>
            </a:r>
          </a:p>
          <a:p>
            <a:pPr eaLnBrk="1" hangingPunct="1">
              <a:buFontTx/>
              <a:buChar char="•"/>
            </a:pPr>
            <a:r>
              <a:rPr lang="es-ES" altLang="en-US" smtClean="0">
                <a:latin typeface="Arial" panose="020B0604020202020204" pitchFamily="34" charset="0"/>
              </a:rPr>
              <a:t>Mantenerse alejado de la línea de remolque</a:t>
            </a:r>
          </a:p>
          <a:p>
            <a:pPr eaLnBrk="1" hangingPunct="1"/>
            <a:endParaRPr lang="es-ES" altLang="en-US" smtClean="0">
              <a:latin typeface="Arial" panose="020B0604020202020204" pitchFamily="34" charset="0"/>
            </a:endParaRPr>
          </a:p>
          <a:p>
            <a:pPr eaLnBrk="1" hangingPunct="1"/>
            <a:r>
              <a:rPr lang="es-ES" altLang="en-US" b="1" smtClean="0">
                <a:latin typeface="Arial" panose="020B0604020202020204" pitchFamily="34" charset="0"/>
              </a:rPr>
              <a:t>Pregunte:</a:t>
            </a:r>
            <a:r>
              <a:rPr lang="es-ES" altLang="en-US" smtClean="0">
                <a:latin typeface="Arial" panose="020B0604020202020204" pitchFamily="34" charset="0"/>
              </a:rPr>
              <a:t>  Si estamos obligados a ayudar a otro bote. </a:t>
            </a:r>
          </a:p>
          <a:p>
            <a:pPr eaLnBrk="1" hangingPunct="1"/>
            <a:r>
              <a:rPr lang="es-ES" altLang="en-US" smtClean="0">
                <a:latin typeface="Arial" panose="020B0604020202020204" pitchFamily="34" charset="0"/>
              </a:rPr>
              <a:t>Legalmente, Si, somos capaces de hacerlo sin arriesgar nuestro bote y la tripulación.</a:t>
            </a:r>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smtClean="0">
                <a:latin typeface="Arial" panose="020B0604020202020204" pitchFamily="34" charset="0"/>
              </a:rPr>
              <a:t>Make a list on the white board to include the following:</a:t>
            </a:r>
          </a:p>
          <a:p>
            <a:pPr eaLnBrk="1" hangingPunct="1"/>
            <a:endParaRPr lang="en-US" altLang="en-US" smtClean="0">
              <a:latin typeface="Arial" panose="020B0604020202020204" pitchFamily="34" charset="0"/>
            </a:endParaRPr>
          </a:p>
          <a:p>
            <a:pPr eaLnBrk="1" hangingPunct="1">
              <a:buFontTx/>
              <a:buChar char="•"/>
            </a:pPr>
            <a:r>
              <a:rPr lang="en-US" altLang="en-US" sz="1400" smtClean="0">
                <a:latin typeface="Arial" panose="020B0604020202020204" pitchFamily="34" charset="0"/>
              </a:rPr>
              <a:t>Put on PFDs</a:t>
            </a:r>
          </a:p>
          <a:p>
            <a:pPr eaLnBrk="1" hangingPunct="1">
              <a:buFontTx/>
              <a:buChar char="•"/>
            </a:pPr>
            <a:r>
              <a:rPr lang="en-US" altLang="en-US" sz="1400" smtClean="0">
                <a:latin typeface="Arial" panose="020B0604020202020204" pitchFamily="34" charset="0"/>
              </a:rPr>
              <a:t>Use strong nylon line </a:t>
            </a:r>
          </a:p>
          <a:p>
            <a:pPr eaLnBrk="1" hangingPunct="1">
              <a:buFontTx/>
              <a:buChar char="•"/>
            </a:pPr>
            <a:r>
              <a:rPr lang="en-US" altLang="en-US" sz="1400" smtClean="0">
                <a:latin typeface="Arial" panose="020B0604020202020204" pitchFamily="34" charset="0"/>
              </a:rPr>
              <a:t>Check cleats</a:t>
            </a:r>
          </a:p>
          <a:p>
            <a:pPr eaLnBrk="1" hangingPunct="1">
              <a:buFontTx/>
              <a:buChar char="•"/>
            </a:pPr>
            <a:r>
              <a:rPr lang="en-US" altLang="en-US" sz="1400" smtClean="0">
                <a:latin typeface="Arial" panose="020B0604020202020204" pitchFamily="34" charset="0"/>
              </a:rPr>
              <a:t>Secure lines </a:t>
            </a:r>
          </a:p>
          <a:p>
            <a:pPr eaLnBrk="1" hangingPunct="1">
              <a:buFontTx/>
              <a:buChar char="•"/>
            </a:pPr>
            <a:r>
              <a:rPr lang="en-US" altLang="en-US" sz="1400" smtClean="0">
                <a:latin typeface="Arial" panose="020B0604020202020204" pitchFamily="34" charset="0"/>
              </a:rPr>
              <a:t>Stay away from tow line</a:t>
            </a:r>
          </a:p>
          <a:p>
            <a:pPr lvl="1" eaLnBrk="1" hangingPunct="1"/>
            <a:endParaRPr lang="en-US" altLang="en-US" sz="1400" smtClean="0">
              <a:latin typeface="Arial" panose="020B0604020202020204" pitchFamily="34" charset="0"/>
            </a:endParaRPr>
          </a:p>
          <a:p>
            <a:pPr eaLnBrk="1" hangingPunct="1"/>
            <a:r>
              <a:rPr lang="en-US" altLang="en-US" sz="1400" b="1" smtClean="0">
                <a:latin typeface="Arial" panose="020B0604020202020204" pitchFamily="34" charset="0"/>
              </a:rPr>
              <a:t>ASK:</a:t>
            </a:r>
            <a:r>
              <a:rPr lang="en-US" altLang="en-US" sz="1400" smtClean="0">
                <a:latin typeface="Arial" panose="020B0604020202020204" pitchFamily="34" charset="0"/>
              </a:rPr>
              <a:t> if we are obligated to help another vessel. </a:t>
            </a:r>
          </a:p>
          <a:p>
            <a:pPr eaLnBrk="1" hangingPunct="1"/>
            <a:r>
              <a:rPr lang="en-US" altLang="en-US" sz="1400" smtClean="0">
                <a:latin typeface="Arial" panose="020B0604020202020204" pitchFamily="34" charset="0"/>
              </a:rPr>
              <a:t>Legally, YES, if we van do so without endangering our own boat and crew</a:t>
            </a:r>
          </a:p>
        </p:txBody>
      </p:sp>
    </p:spTree>
    <p:extLst>
      <p:ext uri="{BB962C8B-B14F-4D97-AF65-F5344CB8AC3E}">
        <p14:creationId xmlns:p14="http://schemas.microsoft.com/office/powerpoint/2010/main" val="41028142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32797FE-E0AC-4620-A57A-B10C813D60AD}" type="slidenum">
              <a:rPr lang="en-US" altLang="en-US"/>
              <a:pPr eaLnBrk="1" hangingPunct="1"/>
              <a:t>44</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p:txBody>
      </p:sp>
    </p:spTree>
    <p:extLst>
      <p:ext uri="{BB962C8B-B14F-4D97-AF65-F5344CB8AC3E}">
        <p14:creationId xmlns:p14="http://schemas.microsoft.com/office/powerpoint/2010/main" val="17726306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6F3C24-5EB8-4812-A0C4-D61E71C5EE49}" type="slidenum">
              <a:rPr lang="en-US" altLang="en-US"/>
              <a:pPr eaLnBrk="1" hangingPunct="1"/>
              <a:t>45</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307700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FE9432-955D-404E-98B4-CDE2A9773C07}" type="slidenum">
              <a:rPr lang="en-US" altLang="en-US"/>
              <a:pPr eaLnBrk="1" hangingPunct="1"/>
              <a:t>46</a:t>
            </a:fld>
            <a:endParaRPr lang="en-US" altLang="en-US"/>
          </a:p>
        </p:txBody>
      </p:sp>
    </p:spTree>
    <p:extLst>
      <p:ext uri="{BB962C8B-B14F-4D97-AF65-F5344CB8AC3E}">
        <p14:creationId xmlns:p14="http://schemas.microsoft.com/office/powerpoint/2010/main" val="20492235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54885B-A8A6-411B-97AE-932E96D6B871}" type="slidenum">
              <a:rPr lang="en-US" altLang="en-US"/>
              <a:pPr eaLnBrk="1" hangingPunct="1"/>
              <a:t>47</a:t>
            </a:fld>
            <a:endParaRPr lang="en-US" altLang="en-US"/>
          </a:p>
        </p:txBody>
      </p:sp>
    </p:spTree>
    <p:extLst>
      <p:ext uri="{BB962C8B-B14F-4D97-AF65-F5344CB8AC3E}">
        <p14:creationId xmlns:p14="http://schemas.microsoft.com/office/powerpoint/2010/main" val="17756091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8AE963-8798-4193-9B99-4241C580C7CD}" type="slidenum">
              <a:rPr lang="en-US" altLang="en-US"/>
              <a:pPr eaLnBrk="1" hangingPunct="1"/>
              <a:t>48</a:t>
            </a:fld>
            <a:endParaRPr lang="en-US" altLang="en-US"/>
          </a:p>
        </p:txBody>
      </p:sp>
    </p:spTree>
    <p:extLst>
      <p:ext uri="{BB962C8B-B14F-4D97-AF65-F5344CB8AC3E}">
        <p14:creationId xmlns:p14="http://schemas.microsoft.com/office/powerpoint/2010/main" val="18545657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DE0A58-FE91-4CA5-BD49-995CF58AB558}" type="slidenum">
              <a:rPr lang="en-US" altLang="en-US"/>
              <a:pPr eaLnBrk="1" hangingPunct="1"/>
              <a:t>49</a:t>
            </a:fld>
            <a:endParaRPr lang="en-US" altLang="en-US"/>
          </a:p>
        </p:txBody>
      </p:sp>
    </p:spTree>
    <p:extLst>
      <p:ext uri="{BB962C8B-B14F-4D97-AF65-F5344CB8AC3E}">
        <p14:creationId xmlns:p14="http://schemas.microsoft.com/office/powerpoint/2010/main" val="399942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2907D5-8DFA-4FBF-B2D8-009C2D61FEFC}" type="slidenum">
              <a:rPr lang="en-US" altLang="en-US"/>
              <a:pPr eaLnBrk="1" hangingPunct="1"/>
              <a:t>5</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 Notas del Instructor:</a:t>
            </a:r>
            <a:endParaRPr lang="en-US" altLang="en-US" b="1" smtClean="0">
              <a:latin typeface="Arial" panose="020B0604020202020204" pitchFamily="34" charset="0"/>
            </a:endParaRPr>
          </a:p>
          <a:p>
            <a:r>
              <a:rPr lang="es-ES" altLang="en-US" smtClean="0">
                <a:latin typeface="Arial" panose="020B0604020202020204" pitchFamily="34" charset="0"/>
              </a:rPr>
              <a:t>Si un miembro de la clase ha experimentado deshidratación, pídale que explique lo que sintió. </a:t>
            </a:r>
            <a:endParaRPr lang="en-US" altLang="en-US" smtClean="0">
              <a:latin typeface="Arial" panose="020B0604020202020204" pitchFamily="34" charset="0"/>
            </a:endParaRPr>
          </a:p>
          <a:p>
            <a:r>
              <a:rPr lang="es-ES" altLang="en-US" smtClean="0">
                <a:latin typeface="Arial" panose="020B0604020202020204" pitchFamily="34" charset="0"/>
              </a:rPr>
              <a:t>Si nadie responde, pregúnteles a los estudiantes que cuales son las causas.</a:t>
            </a:r>
            <a:endParaRPr lang="en-US" altLang="en-US"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Instructor Notes:</a:t>
            </a:r>
          </a:p>
          <a:p>
            <a:pPr eaLnBrk="1" hangingPunct="1"/>
            <a:r>
              <a:rPr lang="es-ES" altLang="en-US" smtClean="0">
                <a:latin typeface="Arial" panose="020B0604020202020204" pitchFamily="34" charset="0"/>
              </a:rPr>
              <a:t>If a class member has experienced dehydration, ask them to explain what it was like.</a:t>
            </a:r>
          </a:p>
          <a:p>
            <a:pPr eaLnBrk="1" hangingPunct="1"/>
            <a:endParaRPr lang="es-ES" altLang="en-US" smtClean="0">
              <a:latin typeface="Arial" panose="020B0604020202020204" pitchFamily="34" charset="0"/>
            </a:endParaRPr>
          </a:p>
          <a:p>
            <a:pPr eaLnBrk="1" hangingPunct="1"/>
            <a:r>
              <a:rPr lang="es-ES" altLang="en-US" smtClean="0">
                <a:latin typeface="Arial" panose="020B0604020202020204" pitchFamily="34" charset="0"/>
              </a:rPr>
              <a:t>If no one responds, ask students what causes are.</a:t>
            </a:r>
          </a:p>
          <a:p>
            <a:pPr eaLnBrk="1" hangingPunct="1"/>
            <a:endParaRPr lang="es-ES" altLang="en-US" smtClean="0">
              <a:latin typeface="Arial" panose="020B0604020202020204" pitchFamily="34" charset="0"/>
            </a:endParaRPr>
          </a:p>
        </p:txBody>
      </p:sp>
    </p:spTree>
    <p:extLst>
      <p:ext uri="{BB962C8B-B14F-4D97-AF65-F5344CB8AC3E}">
        <p14:creationId xmlns:p14="http://schemas.microsoft.com/office/powerpoint/2010/main" val="6287842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D1C54E-E8FE-40C8-ABB0-A7F4D26D0B3C}" type="slidenum">
              <a:rPr lang="en-US" altLang="en-US"/>
              <a:pPr eaLnBrk="1" hangingPunct="1"/>
              <a:t>50</a:t>
            </a:fld>
            <a:endParaRPr lang="en-US" altLang="en-US"/>
          </a:p>
        </p:txBody>
      </p:sp>
    </p:spTree>
    <p:extLst>
      <p:ext uri="{BB962C8B-B14F-4D97-AF65-F5344CB8AC3E}">
        <p14:creationId xmlns:p14="http://schemas.microsoft.com/office/powerpoint/2010/main" val="11896174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978B0D-D34C-4821-9B35-7871FA062B40}" type="slidenum">
              <a:rPr lang="en-US" altLang="en-US"/>
              <a:pPr eaLnBrk="1" hangingPunct="1"/>
              <a:t>51</a:t>
            </a:fld>
            <a:endParaRPr lang="en-US" altLang="en-US"/>
          </a:p>
        </p:txBody>
      </p:sp>
    </p:spTree>
    <p:extLst>
      <p:ext uri="{BB962C8B-B14F-4D97-AF65-F5344CB8AC3E}">
        <p14:creationId xmlns:p14="http://schemas.microsoft.com/office/powerpoint/2010/main" val="41390622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0602AC-3623-4343-A54B-01727D36AE56}" type="slidenum">
              <a:rPr lang="en-US" altLang="en-US"/>
              <a:pPr eaLnBrk="1" hangingPunct="1"/>
              <a:t>52</a:t>
            </a:fld>
            <a:endParaRPr lang="en-US" altLang="en-US"/>
          </a:p>
        </p:txBody>
      </p:sp>
    </p:spTree>
    <p:extLst>
      <p:ext uri="{BB962C8B-B14F-4D97-AF65-F5344CB8AC3E}">
        <p14:creationId xmlns:p14="http://schemas.microsoft.com/office/powerpoint/2010/main" val="36724532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F0F0EC-ABC5-4776-831C-F5BDC33F9C40}" type="slidenum">
              <a:rPr lang="en-US" altLang="en-US"/>
              <a:pPr eaLnBrk="1" hangingPunct="1"/>
              <a:t>53</a:t>
            </a:fld>
            <a:endParaRPr lang="en-US" altLang="en-US"/>
          </a:p>
        </p:txBody>
      </p:sp>
    </p:spTree>
    <p:extLst>
      <p:ext uri="{BB962C8B-B14F-4D97-AF65-F5344CB8AC3E}">
        <p14:creationId xmlns:p14="http://schemas.microsoft.com/office/powerpoint/2010/main" val="22192235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4C08E3-D274-465C-A5C2-6680AFB83C6B}" type="slidenum">
              <a:rPr lang="en-US" altLang="en-US"/>
              <a:pPr eaLnBrk="1" hangingPunct="1"/>
              <a:t>54</a:t>
            </a:fld>
            <a:endParaRPr lang="en-US" altLang="en-US"/>
          </a:p>
        </p:txBody>
      </p:sp>
    </p:spTree>
    <p:extLst>
      <p:ext uri="{BB962C8B-B14F-4D97-AF65-F5344CB8AC3E}">
        <p14:creationId xmlns:p14="http://schemas.microsoft.com/office/powerpoint/2010/main" val="4352914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8E8530-043B-4A3E-A334-AA56C13B5F33}" type="slidenum">
              <a:rPr lang="en-US" altLang="en-US"/>
              <a:pPr eaLnBrk="1" hangingPunct="1"/>
              <a:t>55</a:t>
            </a:fld>
            <a:endParaRPr lang="en-US" altLang="en-US"/>
          </a:p>
        </p:txBody>
      </p:sp>
    </p:spTree>
    <p:extLst>
      <p:ext uri="{BB962C8B-B14F-4D97-AF65-F5344CB8AC3E}">
        <p14:creationId xmlns:p14="http://schemas.microsoft.com/office/powerpoint/2010/main" val="675682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79FF50-EC1E-41CD-BE4F-C23CE60FB673}" type="slidenum">
              <a:rPr lang="en-US" altLang="en-US"/>
              <a:pPr eaLnBrk="1" hangingPunct="1"/>
              <a:t>6</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endParaRPr lang="es-ES" altLang="en-US" smtClean="0">
              <a:latin typeface="Arial" panose="020B0604020202020204" pitchFamily="34" charset="0"/>
            </a:endParaRPr>
          </a:p>
          <a:p>
            <a:r>
              <a:rPr lang="es-ES" altLang="en-US" smtClean="0">
                <a:latin typeface="Arial" panose="020B0604020202020204" pitchFamily="34" charset="0"/>
              </a:rPr>
              <a:t>Discuta los límites legales de consumo de alcohol en el estado en el que usted está enseñando.</a:t>
            </a:r>
            <a:endParaRPr lang="en-US" altLang="en-US"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r>
              <a:rPr lang="es-ES" altLang="en-US" smtClean="0">
                <a:latin typeface="Arial" panose="020B0604020202020204" pitchFamily="34" charset="0"/>
              </a:rPr>
              <a:t>Recordarles a los participantes que usando drogas y/o alcohol mientras está navegando es la causa mayor de accidentes de navegación.  </a:t>
            </a:r>
            <a:endParaRPr lang="en-US" altLang="en-US"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smtClean="0">
                <a:latin typeface="Arial" panose="020B0604020202020204" pitchFamily="34" charset="0"/>
              </a:rPr>
              <a:t>Discuss the legal limits of alcohol consumption for the state in which you are teaching.</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Remind the participants that using drugs and/or alcohol while boating is a leading cause of boating accidents.</a:t>
            </a:r>
          </a:p>
        </p:txBody>
      </p:sp>
    </p:spTree>
    <p:extLst>
      <p:ext uri="{BB962C8B-B14F-4D97-AF65-F5344CB8AC3E}">
        <p14:creationId xmlns:p14="http://schemas.microsoft.com/office/powerpoint/2010/main" val="2079699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F7B8AC-0B0D-485F-8620-BD043A4C0114}" type="slidenum">
              <a:rPr lang="en-US" altLang="en-US"/>
              <a:pPr eaLnBrk="1" hangingPunct="1"/>
              <a:t>7</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a:t>
            </a:r>
            <a:r>
              <a:rPr lang="es-ES" altLang="en-US" b="1" i="1" smtClean="0">
                <a:latin typeface="Arial" panose="020B0604020202020204" pitchFamily="34" charset="0"/>
              </a:rPr>
              <a:t>Instructor:</a:t>
            </a:r>
            <a:endParaRPr lang="en-US" altLang="en-US" b="1" smtClean="0">
              <a:latin typeface="Arial" panose="020B0604020202020204" pitchFamily="34" charset="0"/>
            </a:endParaRPr>
          </a:p>
          <a:p>
            <a:r>
              <a:rPr lang="es-ES" altLang="en-US" smtClean="0">
                <a:latin typeface="Arial" panose="020B0604020202020204" pitchFamily="34" charset="0"/>
              </a:rPr>
              <a:t>Discuta el significado de “fácilmente accesible” </a:t>
            </a:r>
            <a:endParaRPr lang="en-US" altLang="en-US"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r>
              <a:rPr lang="es-ES" altLang="en-US" smtClean="0">
                <a:latin typeface="Arial" panose="020B0604020202020204" pitchFamily="34" charset="0"/>
              </a:rPr>
              <a:t>Ayuda para la clase:</a:t>
            </a:r>
            <a:endParaRPr lang="en-US" altLang="en-US" smtClean="0">
              <a:latin typeface="Arial" panose="020B0604020202020204" pitchFamily="34" charset="0"/>
            </a:endParaRPr>
          </a:p>
          <a:p>
            <a:r>
              <a:rPr lang="es-ES" altLang="en-US" smtClean="0">
                <a:latin typeface="Arial" panose="020B0604020202020204" pitchFamily="34" charset="0"/>
              </a:rPr>
              <a:t>Demuestre como se prueba el ajuste apropiado del PFD. Usando un estudiante, coloque un PFD que es demasiado grande para el estudiante y demuestre como se le sale cuando la persona se cae al agua.</a:t>
            </a:r>
            <a:endParaRPr lang="en-US" altLang="en-US"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 </a:t>
            </a:r>
          </a:p>
          <a:p>
            <a:pPr eaLnBrk="1" hangingPunct="1"/>
            <a:endParaRPr lang="en-US" altLang="en-US" b="1" smtClean="0">
              <a:latin typeface="Arial" panose="020B0604020202020204" pitchFamily="34" charset="0"/>
            </a:endParaRPr>
          </a:p>
          <a:p>
            <a:pPr eaLnBrk="1" hangingPunct="1"/>
            <a:r>
              <a:rPr lang="en-US" altLang="en-US" smtClean="0">
                <a:latin typeface="Arial" panose="020B0604020202020204" pitchFamily="34" charset="0"/>
              </a:rPr>
              <a:t>Discuss what is “readily accessible”.</a:t>
            </a:r>
          </a:p>
          <a:p>
            <a:pPr eaLnBrk="1" hangingPunct="1"/>
            <a:endParaRPr lang="en-US" altLang="en-US" smtClean="0">
              <a:latin typeface="Arial" panose="020B0604020202020204" pitchFamily="34" charset="0"/>
            </a:endParaRPr>
          </a:p>
          <a:p>
            <a:pPr eaLnBrk="1" hangingPunct="1"/>
            <a:r>
              <a:rPr lang="en-US" altLang="en-US" i="1" smtClean="0">
                <a:latin typeface="Arial" panose="020B0604020202020204" pitchFamily="34" charset="0"/>
              </a:rPr>
              <a:t>Classroom aid:  Demonstrate the test for proper fit. Using a student, place a PFD that is too large on the student and show how the PFD will come off when the person falls into the water.</a:t>
            </a:r>
          </a:p>
          <a:p>
            <a:pPr eaLnBrk="1" hangingPunct="1"/>
            <a:endParaRPr lang="en-US" altLang="en-US" i="1" smtClean="0">
              <a:latin typeface="Arial" panose="020B0604020202020204" pitchFamily="34" charset="0"/>
            </a:endParaRPr>
          </a:p>
        </p:txBody>
      </p:sp>
    </p:spTree>
    <p:extLst>
      <p:ext uri="{BB962C8B-B14F-4D97-AF65-F5344CB8AC3E}">
        <p14:creationId xmlns:p14="http://schemas.microsoft.com/office/powerpoint/2010/main" val="767395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9EEC37-C7DB-438B-8B2C-DA202F883FFE}" type="slidenum">
              <a:rPr lang="en-US" altLang="en-US"/>
              <a:pPr eaLnBrk="1" hangingPunct="1"/>
              <a:t>8</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endParaRPr lang="es-ES" altLang="en-US" smtClean="0">
              <a:latin typeface="Arial" panose="020B0604020202020204" pitchFamily="34" charset="0"/>
            </a:endParaRPr>
          </a:p>
          <a:p>
            <a:r>
              <a:rPr lang="es-ES" altLang="en-US" b="1" smtClean="0">
                <a:latin typeface="Arial" panose="020B0604020202020204" pitchFamily="34" charset="0"/>
              </a:rPr>
              <a:t>Pregunte: </a:t>
            </a:r>
            <a:r>
              <a:rPr lang="es-ES" altLang="en-US" smtClean="0">
                <a:latin typeface="Arial" panose="020B0604020202020204" pitchFamily="34" charset="0"/>
              </a:rPr>
              <a:t>¿Cuáles son las formas de prevenir caídas por la borda?</a:t>
            </a:r>
            <a:endParaRPr lang="en-US" altLang="en-US"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r>
              <a:rPr lang="es-ES" altLang="en-US" smtClean="0">
                <a:latin typeface="Arial" panose="020B0604020202020204" pitchFamily="34" charset="0"/>
              </a:rPr>
              <a:t>Ayuda para la clase:</a:t>
            </a:r>
            <a:endParaRPr lang="en-US" altLang="en-US" smtClean="0">
              <a:latin typeface="Arial" panose="020B0604020202020204" pitchFamily="34" charset="0"/>
            </a:endParaRPr>
          </a:p>
          <a:p>
            <a:r>
              <a:rPr lang="es-ES" altLang="en-US" smtClean="0">
                <a:latin typeface="Arial" panose="020B0604020202020204" pitchFamily="34" charset="0"/>
              </a:rPr>
              <a:t>Escribir las respuestas en una pizarra blanca. Pedirles a los estudiantes que le den prioridad a la lista generada por la clase.   </a:t>
            </a:r>
            <a:endParaRPr lang="en-US" altLang="en-US"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r>
              <a:rPr lang="es-ES" altLang="en-US" b="1" smtClean="0">
                <a:latin typeface="Arial" panose="020B0604020202020204" pitchFamily="34" charset="0"/>
              </a:rPr>
              <a:t>Pregunte:</a:t>
            </a:r>
            <a:endParaRPr lang="en-US" altLang="en-US" b="1" smtClean="0">
              <a:latin typeface="Arial" panose="020B0604020202020204" pitchFamily="34" charset="0"/>
            </a:endParaRPr>
          </a:p>
          <a:p>
            <a:r>
              <a:rPr lang="es-ES" altLang="en-US" smtClean="0">
                <a:latin typeface="Arial" panose="020B0604020202020204" pitchFamily="34" charset="0"/>
              </a:rPr>
              <a:t>Pedirle a la clase que hagan una lista de cosas que hacer si una persona cae al agua. Haga que la clase ponga la lista en orden del primer paso al último. Discuta El por qué han elegido las respuestas en ese orden de posición.</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Este seguro de que los participantes sepan que lo primero que deben de hacer es gritar “Hombre al Agua” para que el timonel (persona encargada del bote) lo oiga.</a:t>
            </a:r>
          </a:p>
          <a:p>
            <a:endParaRPr lang="en-US" altLang="en-US" smtClean="0">
              <a:latin typeface="Arial" panose="020B0604020202020204" pitchFamily="34" charset="0"/>
            </a:endParaRPr>
          </a:p>
          <a:p>
            <a:r>
              <a:rPr lang="es-ES" altLang="en-US" smtClean="0">
                <a:latin typeface="Arial" panose="020B0604020202020204" pitchFamily="34" charset="0"/>
              </a:rPr>
              <a:t>Coxswain=persona encargada del bote </a:t>
            </a:r>
            <a:endParaRPr lang="en-US" altLang="en-US"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Ask:</a:t>
            </a:r>
            <a:r>
              <a:rPr lang="en-US" altLang="en-US" smtClean="0">
                <a:latin typeface="Arial" panose="020B0604020202020204" pitchFamily="34" charset="0"/>
              </a:rPr>
              <a:t>  What are ways to prevent falling overboard?</a:t>
            </a:r>
          </a:p>
          <a:p>
            <a:pPr eaLnBrk="1" hangingPunct="1"/>
            <a:endParaRPr lang="en-US" altLang="en-US" smtClean="0">
              <a:latin typeface="Arial" panose="020B0604020202020204" pitchFamily="34" charset="0"/>
            </a:endParaRPr>
          </a:p>
          <a:p>
            <a:pPr eaLnBrk="1" hangingPunct="1"/>
            <a:r>
              <a:rPr lang="en-US" altLang="en-US" i="1" smtClean="0">
                <a:latin typeface="Arial" panose="020B0604020202020204" pitchFamily="34" charset="0"/>
              </a:rPr>
              <a:t>Classroom aid:  Write answers on whiteboard. Ask students to prioritize the list generated by the class.</a:t>
            </a:r>
          </a:p>
          <a:p>
            <a:pPr eaLnBrk="1" hangingPunct="1"/>
            <a:endParaRPr lang="en-US" altLang="en-US" i="1" smtClean="0">
              <a:latin typeface="Arial" panose="020B0604020202020204" pitchFamily="34" charset="0"/>
            </a:endParaRPr>
          </a:p>
          <a:p>
            <a:pPr eaLnBrk="1" hangingPunct="1"/>
            <a:r>
              <a:rPr lang="en-US" altLang="en-US" b="1" smtClean="0">
                <a:latin typeface="Arial" panose="020B0604020202020204" pitchFamily="34" charset="0"/>
              </a:rPr>
              <a:t>Ask:</a:t>
            </a:r>
            <a:r>
              <a:rPr lang="en-US" altLang="en-US" smtClean="0">
                <a:latin typeface="Arial" panose="020B0604020202020204" pitchFamily="34" charset="0"/>
              </a:rPr>
              <a:t>  The class to generate a list of things to do if a person falls overboard.  Have the class place the list generated in order of which step is first through last. Discuss why they have chosen the response to be in that position of order.</a:t>
            </a:r>
          </a:p>
          <a:p>
            <a:pPr eaLnBrk="1" hangingPunct="1">
              <a:buFontTx/>
              <a:buChar char="•"/>
            </a:pPr>
            <a:r>
              <a:rPr lang="en-US" altLang="en-US" smtClean="0">
                <a:latin typeface="Arial" panose="020B0604020202020204" pitchFamily="34" charset="0"/>
              </a:rPr>
              <a:t>Be sure that the participants know that the first thing to do is shout “Man Overboard!” so that the helmsman hears it</a:t>
            </a: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9657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BE4362-397E-4A65-9B26-F01DA10917FB}" type="slidenum">
              <a:rPr lang="en-US" altLang="en-US"/>
              <a:pPr eaLnBrk="1" hangingPunct="1"/>
              <a:t>9</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endParaRPr lang="es-ES" altLang="en-US" smtClean="0">
              <a:latin typeface="Arial" panose="020B0604020202020204" pitchFamily="34" charset="0"/>
            </a:endParaRPr>
          </a:p>
          <a:p>
            <a:r>
              <a:rPr lang="es-ES" altLang="en-US" smtClean="0">
                <a:latin typeface="Arial" panose="020B0604020202020204" pitchFamily="34" charset="0"/>
              </a:rPr>
              <a:t>Discutir por qué cada elemento es importante.</a:t>
            </a:r>
            <a:endParaRPr lang="en-US" altLang="en-US" smtClean="0">
              <a:latin typeface="Arial" panose="020B0604020202020204" pitchFamily="34" charset="0"/>
            </a:endParaRPr>
          </a:p>
          <a:p>
            <a:r>
              <a:rPr lang="es-ES" altLang="en-US" smtClean="0">
                <a:latin typeface="Arial" panose="020B0604020202020204" pitchFamily="34" charset="0"/>
              </a:rPr>
              <a:t>Recordarles a los participantes que la primera persona que vea a alguien irse por la borda debe de gritar muy fuerte, garantizando que el timonel lo oiga.</a:t>
            </a:r>
            <a:endParaRPr lang="en-US" altLang="en-US"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Discuss why each item is important. Remind the participants that the first person to see someone go overboard should shout so loudly, ensuring the helmsman hears</a:t>
            </a:r>
          </a:p>
        </p:txBody>
      </p:sp>
    </p:spTree>
    <p:extLst>
      <p:ext uri="{BB962C8B-B14F-4D97-AF65-F5344CB8AC3E}">
        <p14:creationId xmlns:p14="http://schemas.microsoft.com/office/powerpoint/2010/main" val="3261824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7" descr="01 aux logo 3d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omeland logo tipped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7" name="Rectangle 5"/>
          <p:cNvSpPr>
            <a:spLocks noGrp="1" noChangeArrowheads="1"/>
          </p:cNvSpPr>
          <p:nvPr>
            <p:ph type="ftr" sz="quarter" idx="11"/>
          </p:nvPr>
        </p:nvSpPr>
        <p:spPr>
          <a:xfrm>
            <a:off x="3124200" y="6245225"/>
            <a:ext cx="2895600" cy="476250"/>
          </a:xfrm>
        </p:spPr>
        <p:txBody>
          <a:bodyPr anchor="t"/>
          <a:lstStyle>
            <a:lvl1pPr>
              <a:defRPr sz="1400" b="0">
                <a:solidFill>
                  <a:srgbClr val="003366"/>
                </a:solidFill>
              </a:defRPr>
            </a:lvl1pPr>
          </a:lstStyle>
          <a:p>
            <a:pPr>
              <a:defRPr/>
            </a:pPr>
            <a:r>
              <a:rPr lang="en-US" smtClean="0"/>
              <a:t>Version: Feb 2014                     Copyright 2014 - Coast Guard Auxiliary Association, Inc. </a:t>
            </a:r>
            <a:endParaRPr lang="en-US"/>
          </a:p>
        </p:txBody>
      </p:sp>
      <p:sp>
        <p:nvSpPr>
          <p:cNvPr id="8" name="Rectangle 6"/>
          <p:cNvSpPr>
            <a:spLocks noGrp="1" noChangeArrowheads="1"/>
          </p:cNvSpPr>
          <p:nvPr>
            <p:ph type="sldNum" sz="quarter" idx="12"/>
          </p:nvPr>
        </p:nvSpPr>
        <p:spPr/>
        <p:txBody>
          <a:bodyPr/>
          <a:lstStyle>
            <a:lvl1pPr>
              <a:defRPr b="0"/>
            </a:lvl1pPr>
          </a:lstStyle>
          <a:p>
            <a:fld id="{3BF7754D-D88B-496F-B836-5657C7BD1928}" type="slidenum">
              <a:rPr lang="en-US"/>
              <a:pPr/>
              <a:t>‹#›</a:t>
            </a:fld>
            <a:endParaRPr lang="en-US"/>
          </a:p>
        </p:txBody>
      </p:sp>
    </p:spTree>
    <p:extLst>
      <p:ext uri="{BB962C8B-B14F-4D97-AF65-F5344CB8AC3E}">
        <p14:creationId xmlns:p14="http://schemas.microsoft.com/office/powerpoint/2010/main" val="828648638"/>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Version: Feb 2014                     Copyright 2014 - Coast Guard Auxiliary Association, Inc. </a:t>
            </a:r>
            <a:endParaRPr lang="en-US" sz="1400"/>
          </a:p>
        </p:txBody>
      </p:sp>
      <p:sp>
        <p:nvSpPr>
          <p:cNvPr id="6" name="Rectangle 6"/>
          <p:cNvSpPr>
            <a:spLocks noGrp="1" noChangeArrowheads="1"/>
          </p:cNvSpPr>
          <p:nvPr>
            <p:ph type="sldNum" sz="quarter" idx="12"/>
          </p:nvPr>
        </p:nvSpPr>
        <p:spPr>
          <a:ln/>
        </p:spPr>
        <p:txBody>
          <a:bodyPr/>
          <a:lstStyle>
            <a:lvl1pPr>
              <a:defRPr/>
            </a:lvl1pPr>
          </a:lstStyle>
          <a:p>
            <a:fld id="{3B564C27-7D30-461A-84E9-07EF20652FB7}" type="slidenum">
              <a:rPr lang="en-US"/>
              <a:pPr/>
              <a:t>‹#›</a:t>
            </a:fld>
            <a:endParaRPr lang="en-US"/>
          </a:p>
        </p:txBody>
      </p:sp>
    </p:spTree>
    <p:extLst>
      <p:ext uri="{BB962C8B-B14F-4D97-AF65-F5344CB8AC3E}">
        <p14:creationId xmlns:p14="http://schemas.microsoft.com/office/powerpoint/2010/main" val="329526201"/>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Version: Feb 2014                     Copyright 2014 - Coast Guard Auxiliary Association, Inc. </a:t>
            </a:r>
            <a:endParaRPr lang="en-US" sz="1400"/>
          </a:p>
        </p:txBody>
      </p:sp>
      <p:sp>
        <p:nvSpPr>
          <p:cNvPr id="6" name="Rectangle 6"/>
          <p:cNvSpPr>
            <a:spLocks noGrp="1" noChangeArrowheads="1"/>
          </p:cNvSpPr>
          <p:nvPr>
            <p:ph type="sldNum" sz="quarter" idx="12"/>
          </p:nvPr>
        </p:nvSpPr>
        <p:spPr>
          <a:ln/>
        </p:spPr>
        <p:txBody>
          <a:bodyPr/>
          <a:lstStyle>
            <a:lvl1pPr>
              <a:defRPr/>
            </a:lvl1pPr>
          </a:lstStyle>
          <a:p>
            <a:fld id="{4ACEA6BF-9C7B-44DC-8A63-AD6AEC4FDCF1}" type="slidenum">
              <a:rPr lang="en-US"/>
              <a:pPr/>
              <a:t>‹#›</a:t>
            </a:fld>
            <a:endParaRPr lang="en-US"/>
          </a:p>
        </p:txBody>
      </p:sp>
    </p:spTree>
    <p:extLst>
      <p:ext uri="{BB962C8B-B14F-4D97-AF65-F5344CB8AC3E}">
        <p14:creationId xmlns:p14="http://schemas.microsoft.com/office/powerpoint/2010/main" val="1148983631"/>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1"/>
          </p:nvPr>
        </p:nvSpPr>
        <p:spPr>
          <a:xfrm>
            <a:off x="685800" y="6245225"/>
            <a:ext cx="5943600" cy="476250"/>
          </a:xfrm>
          <a:ln/>
        </p:spPr>
        <p:txBody>
          <a:bodyPr/>
          <a:lstStyle>
            <a:lvl1pPr>
              <a:defRPr/>
            </a:lvl1pPr>
          </a:lstStyle>
          <a:p>
            <a:pPr>
              <a:defRPr/>
            </a:pPr>
            <a:r>
              <a:rPr lang="en-US" smtClean="0"/>
              <a:t>Version: Feb 2014                     Copyright 2014 - Coast Guard Auxiliary Association, Inc. </a:t>
            </a:r>
            <a:endParaRPr lang="en-US" sz="1400"/>
          </a:p>
        </p:txBody>
      </p:sp>
      <p:sp>
        <p:nvSpPr>
          <p:cNvPr id="7" name="Rectangle 6"/>
          <p:cNvSpPr>
            <a:spLocks noGrp="1" noChangeArrowheads="1"/>
          </p:cNvSpPr>
          <p:nvPr>
            <p:ph type="sldNum" sz="quarter" idx="12"/>
          </p:nvPr>
        </p:nvSpPr>
        <p:spPr>
          <a:ln/>
        </p:spPr>
        <p:txBody>
          <a:bodyPr/>
          <a:lstStyle>
            <a:lvl1pPr>
              <a:defRPr/>
            </a:lvl1pPr>
          </a:lstStyle>
          <a:p>
            <a:fld id="{5313D930-D0B0-43F3-A5E1-EB915CB4603C}" type="slidenum">
              <a:rPr lang="en-US"/>
              <a:pPr/>
              <a:t>‹#›</a:t>
            </a:fld>
            <a:endParaRPr lang="en-US"/>
          </a:p>
        </p:txBody>
      </p:sp>
    </p:spTree>
    <p:extLst>
      <p:ext uri="{BB962C8B-B14F-4D97-AF65-F5344CB8AC3E}">
        <p14:creationId xmlns:p14="http://schemas.microsoft.com/office/powerpoint/2010/main" val="295748850"/>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xfrm>
            <a:off x="838200" y="6245225"/>
            <a:ext cx="5791200" cy="476250"/>
          </a:xfrm>
          <a:ln/>
        </p:spPr>
        <p:txBody>
          <a:bodyPr/>
          <a:lstStyle>
            <a:lvl1pPr>
              <a:defRPr/>
            </a:lvl1pPr>
          </a:lstStyle>
          <a:p>
            <a:pPr>
              <a:defRPr/>
            </a:pPr>
            <a:r>
              <a:rPr lang="en-US" smtClean="0"/>
              <a:t>Version: Feb 2014                     Copyright 2014 - Coast Guard Auxiliary Association, Inc. </a:t>
            </a:r>
            <a:endParaRPr lang="en-US" sz="1400"/>
          </a:p>
        </p:txBody>
      </p:sp>
      <p:sp>
        <p:nvSpPr>
          <p:cNvPr id="6" name="Rectangle 6"/>
          <p:cNvSpPr>
            <a:spLocks noGrp="1" noChangeArrowheads="1"/>
          </p:cNvSpPr>
          <p:nvPr>
            <p:ph type="sldNum" sz="quarter" idx="12"/>
          </p:nvPr>
        </p:nvSpPr>
        <p:spPr>
          <a:ln/>
        </p:spPr>
        <p:txBody>
          <a:bodyPr/>
          <a:lstStyle>
            <a:lvl1pPr>
              <a:defRPr/>
            </a:lvl1pPr>
          </a:lstStyle>
          <a:p>
            <a:fld id="{2420C5D0-7761-4C70-BAC1-2385CACC7909}" type="slidenum">
              <a:rPr lang="en-US"/>
              <a:pPr/>
              <a:t>‹#›</a:t>
            </a:fld>
            <a:endParaRPr lang="en-US"/>
          </a:p>
        </p:txBody>
      </p:sp>
    </p:spTree>
    <p:extLst>
      <p:ext uri="{BB962C8B-B14F-4D97-AF65-F5344CB8AC3E}">
        <p14:creationId xmlns:p14="http://schemas.microsoft.com/office/powerpoint/2010/main" val="2753243982"/>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Version: Feb 2014                     Copyright 2014 - Coast Guard Auxiliary Association, Inc. </a:t>
            </a:r>
            <a:endParaRPr lang="en-US" sz="1400"/>
          </a:p>
        </p:txBody>
      </p:sp>
      <p:sp>
        <p:nvSpPr>
          <p:cNvPr id="6" name="Rectangle 6"/>
          <p:cNvSpPr>
            <a:spLocks noGrp="1" noChangeArrowheads="1"/>
          </p:cNvSpPr>
          <p:nvPr>
            <p:ph type="sldNum" sz="quarter" idx="12"/>
          </p:nvPr>
        </p:nvSpPr>
        <p:spPr>
          <a:ln/>
        </p:spPr>
        <p:txBody>
          <a:bodyPr/>
          <a:lstStyle>
            <a:lvl1pPr>
              <a:defRPr/>
            </a:lvl1pPr>
          </a:lstStyle>
          <a:p>
            <a:fld id="{D52ED144-D337-488B-A01A-D9002F53B650}" type="slidenum">
              <a:rPr lang="en-US"/>
              <a:pPr/>
              <a:t>‹#›</a:t>
            </a:fld>
            <a:endParaRPr lang="en-US"/>
          </a:p>
        </p:txBody>
      </p:sp>
    </p:spTree>
    <p:extLst>
      <p:ext uri="{BB962C8B-B14F-4D97-AF65-F5344CB8AC3E}">
        <p14:creationId xmlns:p14="http://schemas.microsoft.com/office/powerpoint/2010/main" val="2934604857"/>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Version: Feb 2014                     Copyright 2014 - Coast Guard Auxiliary Association, Inc. </a:t>
            </a:r>
            <a:endParaRPr lang="en-US" sz="1400"/>
          </a:p>
        </p:txBody>
      </p:sp>
      <p:sp>
        <p:nvSpPr>
          <p:cNvPr id="7" name="Rectangle 6"/>
          <p:cNvSpPr>
            <a:spLocks noGrp="1" noChangeArrowheads="1"/>
          </p:cNvSpPr>
          <p:nvPr>
            <p:ph type="sldNum" sz="quarter" idx="12"/>
          </p:nvPr>
        </p:nvSpPr>
        <p:spPr>
          <a:ln/>
        </p:spPr>
        <p:txBody>
          <a:bodyPr/>
          <a:lstStyle>
            <a:lvl1pPr>
              <a:defRPr/>
            </a:lvl1pPr>
          </a:lstStyle>
          <a:p>
            <a:fld id="{7FD538E4-55EA-4A67-89E1-0E773F649DF5}" type="slidenum">
              <a:rPr lang="en-US"/>
              <a:pPr/>
              <a:t>‹#›</a:t>
            </a:fld>
            <a:endParaRPr lang="en-US"/>
          </a:p>
        </p:txBody>
      </p:sp>
    </p:spTree>
    <p:extLst>
      <p:ext uri="{BB962C8B-B14F-4D97-AF65-F5344CB8AC3E}">
        <p14:creationId xmlns:p14="http://schemas.microsoft.com/office/powerpoint/2010/main" val="1792874345"/>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Version: Feb 2014                     Copyright 2014 - Coast Guard Auxiliary Association, Inc. </a:t>
            </a:r>
            <a:endParaRPr lang="en-US" sz="1400"/>
          </a:p>
        </p:txBody>
      </p:sp>
      <p:sp>
        <p:nvSpPr>
          <p:cNvPr id="9" name="Rectangle 6"/>
          <p:cNvSpPr>
            <a:spLocks noGrp="1" noChangeArrowheads="1"/>
          </p:cNvSpPr>
          <p:nvPr>
            <p:ph type="sldNum" sz="quarter" idx="12"/>
          </p:nvPr>
        </p:nvSpPr>
        <p:spPr>
          <a:ln/>
        </p:spPr>
        <p:txBody>
          <a:bodyPr/>
          <a:lstStyle>
            <a:lvl1pPr>
              <a:defRPr/>
            </a:lvl1pPr>
          </a:lstStyle>
          <a:p>
            <a:fld id="{9A62D4A9-275E-45FC-854A-EF9CE30227FE}" type="slidenum">
              <a:rPr lang="en-US"/>
              <a:pPr/>
              <a:t>‹#›</a:t>
            </a:fld>
            <a:endParaRPr lang="en-US"/>
          </a:p>
        </p:txBody>
      </p:sp>
    </p:spTree>
    <p:extLst>
      <p:ext uri="{BB962C8B-B14F-4D97-AF65-F5344CB8AC3E}">
        <p14:creationId xmlns:p14="http://schemas.microsoft.com/office/powerpoint/2010/main" val="3037559971"/>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5"/>
          <p:cNvSpPr>
            <a:spLocks noGrp="1" noChangeArrowheads="1"/>
          </p:cNvSpPr>
          <p:nvPr>
            <p:ph type="ftr" sz="quarter" idx="11"/>
          </p:nvPr>
        </p:nvSpPr>
        <p:spPr>
          <a:xfrm>
            <a:off x="1143000" y="6245225"/>
            <a:ext cx="5486400" cy="476250"/>
          </a:xfrm>
          <a:ln/>
        </p:spPr>
        <p:txBody>
          <a:bodyPr/>
          <a:lstStyle>
            <a:lvl1pPr>
              <a:defRPr/>
            </a:lvl1pPr>
          </a:lstStyle>
          <a:p>
            <a:pPr>
              <a:defRPr/>
            </a:pPr>
            <a:r>
              <a:rPr lang="en-US" smtClean="0"/>
              <a:t>Version: Feb 2014                     Copyright 2014 - Coast Guard Auxiliary Association, Inc. </a:t>
            </a:r>
            <a:endParaRPr lang="en-US" sz="1400"/>
          </a:p>
        </p:txBody>
      </p:sp>
      <p:sp>
        <p:nvSpPr>
          <p:cNvPr id="5" name="Rectangle 6"/>
          <p:cNvSpPr>
            <a:spLocks noGrp="1" noChangeArrowheads="1"/>
          </p:cNvSpPr>
          <p:nvPr>
            <p:ph type="sldNum" sz="quarter" idx="12"/>
          </p:nvPr>
        </p:nvSpPr>
        <p:spPr>
          <a:ln/>
        </p:spPr>
        <p:txBody>
          <a:bodyPr/>
          <a:lstStyle>
            <a:lvl1pPr>
              <a:defRPr/>
            </a:lvl1pPr>
          </a:lstStyle>
          <a:p>
            <a:fld id="{7FD7DC9D-7BB4-4B25-A059-A31D0A4ADDF0}" type="slidenum">
              <a:rPr lang="en-US"/>
              <a:pPr/>
              <a:t>‹#›</a:t>
            </a:fld>
            <a:endParaRPr lang="en-US"/>
          </a:p>
        </p:txBody>
      </p:sp>
    </p:spTree>
    <p:extLst>
      <p:ext uri="{BB962C8B-B14F-4D97-AF65-F5344CB8AC3E}">
        <p14:creationId xmlns:p14="http://schemas.microsoft.com/office/powerpoint/2010/main" val="1181382550"/>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1066800" y="6245225"/>
            <a:ext cx="5562600" cy="476250"/>
          </a:xfrm>
          <a:ln/>
        </p:spPr>
        <p:txBody>
          <a:bodyPr/>
          <a:lstStyle>
            <a:lvl1pPr>
              <a:defRPr/>
            </a:lvl1pPr>
          </a:lstStyle>
          <a:p>
            <a:pPr>
              <a:defRPr/>
            </a:pPr>
            <a:r>
              <a:rPr lang="en-US" smtClean="0"/>
              <a:t>Version: Feb 2014                     Copyright 2014 - Coast Guard Auxiliary Association, Inc. </a:t>
            </a:r>
            <a:endParaRPr lang="en-US" sz="1400"/>
          </a:p>
        </p:txBody>
      </p:sp>
      <p:sp>
        <p:nvSpPr>
          <p:cNvPr id="4" name="Rectangle 6"/>
          <p:cNvSpPr>
            <a:spLocks noGrp="1" noChangeArrowheads="1"/>
          </p:cNvSpPr>
          <p:nvPr>
            <p:ph type="sldNum" sz="quarter" idx="12"/>
          </p:nvPr>
        </p:nvSpPr>
        <p:spPr>
          <a:ln/>
        </p:spPr>
        <p:txBody>
          <a:bodyPr/>
          <a:lstStyle>
            <a:lvl1pPr>
              <a:defRPr/>
            </a:lvl1pPr>
          </a:lstStyle>
          <a:p>
            <a:fld id="{B7181DE3-D98F-414C-A201-D61B4E0C4637}" type="slidenum">
              <a:rPr lang="en-US"/>
              <a:pPr/>
              <a:t>‹#›</a:t>
            </a:fld>
            <a:endParaRPr lang="en-US"/>
          </a:p>
        </p:txBody>
      </p:sp>
    </p:spTree>
    <p:extLst>
      <p:ext uri="{BB962C8B-B14F-4D97-AF65-F5344CB8AC3E}">
        <p14:creationId xmlns:p14="http://schemas.microsoft.com/office/powerpoint/2010/main" val="815911947"/>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Version: Feb 2014                     Copyright 2014 - Coast Guard Auxiliary Association, Inc. </a:t>
            </a:r>
            <a:endParaRPr lang="en-US" sz="1400"/>
          </a:p>
        </p:txBody>
      </p:sp>
      <p:sp>
        <p:nvSpPr>
          <p:cNvPr id="7" name="Rectangle 6"/>
          <p:cNvSpPr>
            <a:spLocks noGrp="1" noChangeArrowheads="1"/>
          </p:cNvSpPr>
          <p:nvPr>
            <p:ph type="sldNum" sz="quarter" idx="12"/>
          </p:nvPr>
        </p:nvSpPr>
        <p:spPr>
          <a:ln/>
        </p:spPr>
        <p:txBody>
          <a:bodyPr/>
          <a:lstStyle>
            <a:lvl1pPr>
              <a:defRPr/>
            </a:lvl1pPr>
          </a:lstStyle>
          <a:p>
            <a:fld id="{A6C0036B-F30B-4D09-B73C-26A950EA6D69}" type="slidenum">
              <a:rPr lang="en-US"/>
              <a:pPr/>
              <a:t>‹#›</a:t>
            </a:fld>
            <a:endParaRPr lang="en-US"/>
          </a:p>
        </p:txBody>
      </p:sp>
    </p:spTree>
    <p:extLst>
      <p:ext uri="{BB962C8B-B14F-4D97-AF65-F5344CB8AC3E}">
        <p14:creationId xmlns:p14="http://schemas.microsoft.com/office/powerpoint/2010/main" val="1765542583"/>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Version: Feb 2014                     Copyright 2014 - Coast Guard Auxiliary Association, Inc. </a:t>
            </a:r>
            <a:endParaRPr lang="en-US" sz="1400"/>
          </a:p>
        </p:txBody>
      </p:sp>
      <p:sp>
        <p:nvSpPr>
          <p:cNvPr id="7" name="Rectangle 6"/>
          <p:cNvSpPr>
            <a:spLocks noGrp="1" noChangeArrowheads="1"/>
          </p:cNvSpPr>
          <p:nvPr>
            <p:ph type="sldNum" sz="quarter" idx="12"/>
          </p:nvPr>
        </p:nvSpPr>
        <p:spPr>
          <a:ln/>
        </p:spPr>
        <p:txBody>
          <a:bodyPr/>
          <a:lstStyle>
            <a:lvl1pPr>
              <a:defRPr/>
            </a:lvl1pPr>
          </a:lstStyle>
          <a:p>
            <a:fld id="{1E1A3B1B-2879-4297-AD7D-7219E1163FE5}" type="slidenum">
              <a:rPr lang="en-US"/>
              <a:pPr/>
              <a:t>‹#›</a:t>
            </a:fld>
            <a:endParaRPr lang="en-US"/>
          </a:p>
        </p:txBody>
      </p:sp>
    </p:spTree>
    <p:extLst>
      <p:ext uri="{BB962C8B-B14F-4D97-AF65-F5344CB8AC3E}">
        <p14:creationId xmlns:p14="http://schemas.microsoft.com/office/powerpoint/2010/main" val="236419668"/>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9" name="Rectangle 5"/>
          <p:cNvSpPr>
            <a:spLocks noGrp="1" noChangeArrowheads="1"/>
          </p:cNvSpPr>
          <p:nvPr>
            <p:ph type="ftr" sz="quarter" idx="3"/>
          </p:nvPr>
        </p:nvSpPr>
        <p:spPr bwMode="auto">
          <a:xfrm>
            <a:off x="2438400" y="6245225"/>
            <a:ext cx="4191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b="0">
                <a:solidFill>
                  <a:schemeClr val="tx2"/>
                </a:solidFill>
                <a:latin typeface="Arial" charset="0"/>
              </a:defRPr>
            </a:lvl1pPr>
          </a:lstStyle>
          <a:p>
            <a:pPr>
              <a:defRPr/>
            </a:pPr>
            <a:r>
              <a:rPr lang="en-US" smtClean="0"/>
              <a:t>Version: Feb 2014                     Copyright 2014 - Coast Guard Auxiliary Association, Inc. </a:t>
            </a:r>
            <a:endParaRPr lang="en-US" sz="1400"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003366"/>
                </a:solidFill>
              </a:defRPr>
            </a:lvl1pPr>
          </a:lstStyle>
          <a:p>
            <a:fld id="{31B1613E-BA5B-4DB4-A66B-2DF3C63E1B34}" type="slidenum">
              <a:rPr lang="en-US"/>
              <a:pPr/>
              <a:t>‹#›</a:t>
            </a:fld>
            <a:endParaRPr lang="en-US"/>
          </a:p>
        </p:txBody>
      </p:sp>
      <p:pic>
        <p:nvPicPr>
          <p:cNvPr id="1031" name="Picture 7" descr="01 aux logo 3d cop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homeland logo tipped copy"/>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anim calcmode="lin" valueType="num">
                                      <p:cBhvr additive="base">
                                        <p:cTn id="11" dur="500" fill="hold"/>
                                        <p:tgtEl>
                                          <p:spTgt spid="102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2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 calcmode="lin" valueType="num">
                                      <p:cBhvr additive="base">
                                        <p:cTn id="15" dur="500" fill="hold"/>
                                        <p:tgtEl>
                                          <p:spTgt spid="102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2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anim calcmode="lin" valueType="num">
                                      <p:cBhvr additive="base">
                                        <p:cTn id="19" dur="500" fill="hold"/>
                                        <p:tgtEl>
                                          <p:spTgt spid="102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anim calcmode="lin" valueType="num">
                                      <p:cBhvr additive="base">
                                        <p:cTn id="23" dur="500" fill="hold"/>
                                        <p:tgtEl>
                                          <p:spTgt spid="102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Lst>
      </p:bldP>
    </p:bldLst>
  </p:timing>
  <p:hf hdr="0" dt="0"/>
  <p:txStyles>
    <p:titleStyle>
      <a:lvl1pPr algn="ctr" rtl="0" eaLnBrk="0" fontAlgn="base" hangingPunct="0">
        <a:spcBef>
          <a:spcPct val="0"/>
        </a:spcBef>
        <a:spcAft>
          <a:spcPct val="0"/>
        </a:spcAft>
        <a:defRPr sz="4400" b="1">
          <a:solidFill>
            <a:srgbClr val="333399"/>
          </a:solidFill>
          <a:latin typeface="+mj-lt"/>
          <a:ea typeface="+mj-ea"/>
          <a:cs typeface="+mj-cs"/>
        </a:defRPr>
      </a:lvl1pPr>
      <a:lvl2pPr algn="ctr" rtl="0" eaLnBrk="0" fontAlgn="base" hangingPunct="0">
        <a:spcBef>
          <a:spcPct val="0"/>
        </a:spcBef>
        <a:spcAft>
          <a:spcPct val="0"/>
        </a:spcAft>
        <a:defRPr sz="4400" b="1">
          <a:solidFill>
            <a:srgbClr val="333399"/>
          </a:solidFill>
          <a:latin typeface="Arial Black" pitchFamily="34" charset="0"/>
        </a:defRPr>
      </a:lvl2pPr>
      <a:lvl3pPr algn="ctr" rtl="0" eaLnBrk="0" fontAlgn="base" hangingPunct="0">
        <a:spcBef>
          <a:spcPct val="0"/>
        </a:spcBef>
        <a:spcAft>
          <a:spcPct val="0"/>
        </a:spcAft>
        <a:defRPr sz="4400" b="1">
          <a:solidFill>
            <a:srgbClr val="333399"/>
          </a:solidFill>
          <a:latin typeface="Arial Black" pitchFamily="34" charset="0"/>
        </a:defRPr>
      </a:lvl3pPr>
      <a:lvl4pPr algn="ctr" rtl="0" eaLnBrk="0" fontAlgn="base" hangingPunct="0">
        <a:spcBef>
          <a:spcPct val="0"/>
        </a:spcBef>
        <a:spcAft>
          <a:spcPct val="0"/>
        </a:spcAft>
        <a:defRPr sz="4400" b="1">
          <a:solidFill>
            <a:srgbClr val="333399"/>
          </a:solidFill>
          <a:latin typeface="Arial Black" pitchFamily="34" charset="0"/>
        </a:defRPr>
      </a:lvl4pPr>
      <a:lvl5pPr algn="ctr" rtl="0" eaLnBrk="0" fontAlgn="base" hangingPunct="0">
        <a:spcBef>
          <a:spcPct val="0"/>
        </a:spcBef>
        <a:spcAft>
          <a:spcPct val="0"/>
        </a:spcAft>
        <a:defRPr sz="4400" b="1">
          <a:solidFill>
            <a:srgbClr val="333399"/>
          </a:solidFill>
          <a:latin typeface="Arial Black" pitchFamily="34" charset="0"/>
        </a:defRPr>
      </a:lvl5pPr>
      <a:lvl6pPr marL="457200" algn="ctr" rtl="0" fontAlgn="base">
        <a:spcBef>
          <a:spcPct val="0"/>
        </a:spcBef>
        <a:spcAft>
          <a:spcPct val="0"/>
        </a:spcAft>
        <a:defRPr sz="4400" b="1">
          <a:solidFill>
            <a:srgbClr val="333399"/>
          </a:solidFill>
          <a:latin typeface="Arial Black" pitchFamily="34" charset="0"/>
        </a:defRPr>
      </a:lvl6pPr>
      <a:lvl7pPr marL="914400" algn="ctr" rtl="0" fontAlgn="base">
        <a:spcBef>
          <a:spcPct val="0"/>
        </a:spcBef>
        <a:spcAft>
          <a:spcPct val="0"/>
        </a:spcAft>
        <a:defRPr sz="4400" b="1">
          <a:solidFill>
            <a:srgbClr val="333399"/>
          </a:solidFill>
          <a:latin typeface="Arial Black" pitchFamily="34" charset="0"/>
        </a:defRPr>
      </a:lvl7pPr>
      <a:lvl8pPr marL="1371600" algn="ctr" rtl="0" fontAlgn="base">
        <a:spcBef>
          <a:spcPct val="0"/>
        </a:spcBef>
        <a:spcAft>
          <a:spcPct val="0"/>
        </a:spcAft>
        <a:defRPr sz="4400" b="1">
          <a:solidFill>
            <a:srgbClr val="333399"/>
          </a:solidFill>
          <a:latin typeface="Arial Black" pitchFamily="34" charset="0"/>
        </a:defRPr>
      </a:lvl8pPr>
      <a:lvl9pPr marL="1828800" algn="ctr" rtl="0" fontAlgn="base">
        <a:spcBef>
          <a:spcPct val="0"/>
        </a:spcBef>
        <a:spcAft>
          <a:spcPct val="0"/>
        </a:spcAft>
        <a:defRPr sz="4400" b="1">
          <a:solidFill>
            <a:srgbClr val="333399"/>
          </a:solidFill>
          <a:latin typeface="Arial Black" pitchFamily="34" charset="0"/>
        </a:defRPr>
      </a:lvl9pPr>
    </p:titleStyle>
    <p:bodyStyle>
      <a:lvl1pPr marL="342900" indent="-342900" algn="l" rtl="0" eaLnBrk="0" fontAlgn="base" hangingPunct="0">
        <a:spcBef>
          <a:spcPct val="20000"/>
        </a:spcBef>
        <a:spcAft>
          <a:spcPct val="0"/>
        </a:spcAft>
        <a:buChar char="•"/>
        <a:defRPr sz="3200" b="1">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a:solidFill>
            <a:srgbClr val="333399"/>
          </a:solidFill>
          <a:latin typeface="+mn-lt"/>
        </a:defRPr>
      </a:lvl3pPr>
      <a:lvl4pPr marL="1600200" indent="-228600" algn="l" rtl="0" eaLnBrk="0" fontAlgn="base" hangingPunct="0">
        <a:spcBef>
          <a:spcPct val="20000"/>
        </a:spcBef>
        <a:spcAft>
          <a:spcPct val="0"/>
        </a:spcAft>
        <a:buChar char="•"/>
        <a:defRPr sz="2000">
          <a:solidFill>
            <a:srgbClr val="333399"/>
          </a:solidFill>
          <a:latin typeface="+mn-lt"/>
        </a:defRPr>
      </a:lvl4pPr>
      <a:lvl5pPr marL="2057400" indent="-228600" algn="l" rtl="0" eaLnBrk="0" fontAlgn="base" hangingPunct="0">
        <a:spcBef>
          <a:spcPct val="20000"/>
        </a:spcBef>
        <a:spcAft>
          <a:spcPct val="0"/>
        </a:spcAft>
        <a:buChar char="•"/>
        <a:defRPr sz="2000">
          <a:solidFill>
            <a:srgbClr val="333399"/>
          </a:solidFill>
          <a:latin typeface="+mn-lt"/>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FD08FC-1A22-4DBB-A946-2B23A15E2304}" type="slidenum">
              <a:rPr lang="en-US" altLang="en-US">
                <a:solidFill>
                  <a:srgbClr val="003366"/>
                </a:solidFill>
              </a:rPr>
              <a:pPr eaLnBrk="1" hangingPunct="1"/>
              <a:t>1</a:t>
            </a:fld>
            <a:endParaRPr lang="en-US" altLang="en-US">
              <a:solidFill>
                <a:srgbClr val="003366"/>
              </a:solidFill>
            </a:endParaRPr>
          </a:p>
        </p:txBody>
      </p:sp>
      <p:sp>
        <p:nvSpPr>
          <p:cNvPr id="3076" name="Rectangle 2"/>
          <p:cNvSpPr>
            <a:spLocks noGrp="1" noChangeArrowheads="1"/>
          </p:cNvSpPr>
          <p:nvPr>
            <p:ph type="title"/>
          </p:nvPr>
        </p:nvSpPr>
        <p:spPr>
          <a:xfrm>
            <a:off x="457200" y="228600"/>
            <a:ext cx="8229600" cy="1066800"/>
          </a:xfrm>
        </p:spPr>
        <p:txBody>
          <a:bodyPr/>
          <a:lstStyle/>
          <a:p>
            <a:r>
              <a:rPr lang="es-ES" altLang="en-US" smtClean="0"/>
              <a:t>Capítulo 6</a:t>
            </a:r>
            <a:endParaRPr lang="en-US" altLang="en-US" smtClean="0"/>
          </a:p>
        </p:txBody>
      </p:sp>
      <p:sp>
        <p:nvSpPr>
          <p:cNvPr id="3077" name="Rectangle 3"/>
          <p:cNvSpPr>
            <a:spLocks noChangeArrowheads="1"/>
          </p:cNvSpPr>
          <p:nvPr/>
        </p:nvSpPr>
        <p:spPr bwMode="auto">
          <a:xfrm>
            <a:off x="762000" y="1371600"/>
            <a:ext cx="8229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n-US" sz="3200"/>
              <a:t>Emergencias de Navegación … </a:t>
            </a:r>
          </a:p>
          <a:p>
            <a:pPr algn="ctr" eaLnBrk="1" hangingPunct="1"/>
            <a:r>
              <a:rPr lang="es-ES" altLang="en-US" sz="3200"/>
              <a:t>Qué Debe de Hacer</a:t>
            </a:r>
            <a:endParaRPr lang="en-US" altLang="en-US" sz="3200"/>
          </a:p>
        </p:txBody>
      </p:sp>
      <p:pic>
        <p:nvPicPr>
          <p:cNvPr id="3078" name="Picture 8" descr="npo000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362200"/>
            <a:ext cx="6858000"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E5C154-FBEF-4D7C-9100-C7C3AA487339}" type="slidenum">
              <a:rPr lang="en-US" altLang="en-US">
                <a:solidFill>
                  <a:srgbClr val="003366"/>
                </a:solidFill>
              </a:rPr>
              <a:pPr eaLnBrk="1" hangingPunct="1"/>
              <a:t>10</a:t>
            </a:fld>
            <a:endParaRPr lang="en-US" altLang="en-US">
              <a:solidFill>
                <a:srgbClr val="003366"/>
              </a:solidFill>
            </a:endParaRPr>
          </a:p>
        </p:txBody>
      </p:sp>
      <p:pic>
        <p:nvPicPr>
          <p:cNvPr id="12292" name="Picture 2" descr="re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2295525"/>
            <a:ext cx="54102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2057400" y="175260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 altLang="en-US" sz="3200" b="1"/>
              <a:t>Alcanzar</a:t>
            </a:r>
            <a:r>
              <a:rPr lang="es-ES" altLang="en-US" sz="3200"/>
              <a:t> </a:t>
            </a:r>
          </a:p>
        </p:txBody>
      </p:sp>
      <p:sp>
        <p:nvSpPr>
          <p:cNvPr id="24580" name="Rectangle 4"/>
          <p:cNvSpPr>
            <a:spLocks noChangeArrowheads="1"/>
          </p:cNvSpPr>
          <p:nvPr/>
        </p:nvSpPr>
        <p:spPr bwMode="auto">
          <a:xfrm>
            <a:off x="6076950" y="566896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n-US" sz="3200"/>
              <a:t>Ir</a:t>
            </a:r>
            <a:endParaRPr lang="en-US" altLang="en-US" sz="3200" b="1"/>
          </a:p>
        </p:txBody>
      </p:sp>
      <p:sp>
        <p:nvSpPr>
          <p:cNvPr id="24581" name="Rectangle 5"/>
          <p:cNvSpPr>
            <a:spLocks noChangeArrowheads="1"/>
          </p:cNvSpPr>
          <p:nvPr/>
        </p:nvSpPr>
        <p:spPr bwMode="auto">
          <a:xfrm>
            <a:off x="2224088" y="5668963"/>
            <a:ext cx="1528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n-US" sz="3200"/>
              <a:t>Remar </a:t>
            </a:r>
            <a:endParaRPr lang="en-US" altLang="en-US" sz="3200" b="1"/>
          </a:p>
        </p:txBody>
      </p:sp>
      <p:sp>
        <p:nvSpPr>
          <p:cNvPr id="24582" name="Rectangle 6"/>
          <p:cNvSpPr>
            <a:spLocks noChangeArrowheads="1"/>
          </p:cNvSpPr>
          <p:nvPr/>
        </p:nvSpPr>
        <p:spPr bwMode="auto">
          <a:xfrm>
            <a:off x="5600700" y="1733550"/>
            <a:ext cx="1089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n-US" sz="3200" b="1"/>
              <a:t>Tirar</a:t>
            </a:r>
            <a:endParaRPr lang="en-US" altLang="en-US" sz="3200" b="1"/>
          </a:p>
        </p:txBody>
      </p:sp>
      <p:sp>
        <p:nvSpPr>
          <p:cNvPr id="12297" name="Rectangle 7"/>
          <p:cNvSpPr>
            <a:spLocks noGrp="1" noChangeArrowheads="1"/>
          </p:cNvSpPr>
          <p:nvPr>
            <p:ph type="title" idx="4294967295"/>
          </p:nvPr>
        </p:nvSpPr>
        <p:spPr/>
        <p:txBody>
          <a:bodyPr/>
          <a:lstStyle/>
          <a:p>
            <a:r>
              <a:rPr lang="es-ES" altLang="en-US" smtClean="0"/>
              <a:t>Técnica de Rescate</a:t>
            </a:r>
            <a:endParaRPr lang="en-US" altLang="en-US" smtClean="0"/>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500" fill="hold"/>
                                        <p:tgtEl>
                                          <p:spTgt spid="24579"/>
                                        </p:tgtEl>
                                        <p:attrNameLst>
                                          <p:attrName>ppt_x</p:attrName>
                                        </p:attrNameLst>
                                      </p:cBhvr>
                                      <p:tavLst>
                                        <p:tav tm="0">
                                          <p:val>
                                            <p:strVal val="#ppt_x-#ppt_w/2"/>
                                          </p:val>
                                        </p:tav>
                                        <p:tav tm="100000">
                                          <p:val>
                                            <p:strVal val="#ppt_x"/>
                                          </p:val>
                                        </p:tav>
                                      </p:tavLst>
                                    </p:anim>
                                    <p:anim calcmode="lin" valueType="num">
                                      <p:cBhvr>
                                        <p:cTn id="8" dur="500" fill="hold"/>
                                        <p:tgtEl>
                                          <p:spTgt spid="24579"/>
                                        </p:tgtEl>
                                        <p:attrNameLst>
                                          <p:attrName>ppt_y</p:attrName>
                                        </p:attrNameLst>
                                      </p:cBhvr>
                                      <p:tavLst>
                                        <p:tav tm="0">
                                          <p:val>
                                            <p:strVal val="#ppt_y"/>
                                          </p:val>
                                        </p:tav>
                                        <p:tav tm="100000">
                                          <p:val>
                                            <p:strVal val="#ppt_y"/>
                                          </p:val>
                                        </p:tav>
                                      </p:tavLst>
                                    </p:anim>
                                    <p:anim calcmode="lin" valueType="num">
                                      <p:cBhvr>
                                        <p:cTn id="9" dur="500" fill="hold"/>
                                        <p:tgtEl>
                                          <p:spTgt spid="24579"/>
                                        </p:tgtEl>
                                        <p:attrNameLst>
                                          <p:attrName>ppt_w</p:attrName>
                                        </p:attrNameLst>
                                      </p:cBhvr>
                                      <p:tavLst>
                                        <p:tav tm="0">
                                          <p:val>
                                            <p:fltVal val="0"/>
                                          </p:val>
                                        </p:tav>
                                        <p:tav tm="100000">
                                          <p:val>
                                            <p:strVal val="#ppt_w"/>
                                          </p:val>
                                        </p:tav>
                                      </p:tavLst>
                                    </p:anim>
                                    <p:anim calcmode="lin" valueType="num">
                                      <p:cBhvr>
                                        <p:cTn id="10" dur="500" fill="hold"/>
                                        <p:tgtEl>
                                          <p:spTgt spid="24579"/>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24582"/>
                                        </p:tgtEl>
                                        <p:attrNameLst>
                                          <p:attrName>style.visibility</p:attrName>
                                        </p:attrNameLst>
                                      </p:cBhvr>
                                      <p:to>
                                        <p:strVal val="visible"/>
                                      </p:to>
                                    </p:set>
                                    <p:anim calcmode="lin" valueType="num">
                                      <p:cBhvr>
                                        <p:cTn id="14" dur="500" fill="hold"/>
                                        <p:tgtEl>
                                          <p:spTgt spid="24582"/>
                                        </p:tgtEl>
                                        <p:attrNameLst>
                                          <p:attrName>ppt_x</p:attrName>
                                        </p:attrNameLst>
                                      </p:cBhvr>
                                      <p:tavLst>
                                        <p:tav tm="0">
                                          <p:val>
                                            <p:strVal val="#ppt_x-#ppt_w/2"/>
                                          </p:val>
                                        </p:tav>
                                        <p:tav tm="100000">
                                          <p:val>
                                            <p:strVal val="#ppt_x"/>
                                          </p:val>
                                        </p:tav>
                                      </p:tavLst>
                                    </p:anim>
                                    <p:anim calcmode="lin" valueType="num">
                                      <p:cBhvr>
                                        <p:cTn id="15" dur="500" fill="hold"/>
                                        <p:tgtEl>
                                          <p:spTgt spid="24582"/>
                                        </p:tgtEl>
                                        <p:attrNameLst>
                                          <p:attrName>ppt_y</p:attrName>
                                        </p:attrNameLst>
                                      </p:cBhvr>
                                      <p:tavLst>
                                        <p:tav tm="0">
                                          <p:val>
                                            <p:strVal val="#ppt_y"/>
                                          </p:val>
                                        </p:tav>
                                        <p:tav tm="100000">
                                          <p:val>
                                            <p:strVal val="#ppt_y"/>
                                          </p:val>
                                        </p:tav>
                                      </p:tavLst>
                                    </p:anim>
                                    <p:anim calcmode="lin" valueType="num">
                                      <p:cBhvr>
                                        <p:cTn id="16" dur="500" fill="hold"/>
                                        <p:tgtEl>
                                          <p:spTgt spid="24582"/>
                                        </p:tgtEl>
                                        <p:attrNameLst>
                                          <p:attrName>ppt_w</p:attrName>
                                        </p:attrNameLst>
                                      </p:cBhvr>
                                      <p:tavLst>
                                        <p:tav tm="0">
                                          <p:val>
                                            <p:fltVal val="0"/>
                                          </p:val>
                                        </p:tav>
                                        <p:tav tm="100000">
                                          <p:val>
                                            <p:strVal val="#ppt_w"/>
                                          </p:val>
                                        </p:tav>
                                      </p:tavLst>
                                    </p:anim>
                                    <p:anim calcmode="lin" valueType="num">
                                      <p:cBhvr>
                                        <p:cTn id="17" dur="500" fill="hold"/>
                                        <p:tgtEl>
                                          <p:spTgt spid="24582"/>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000"/>
                            </p:stCondLst>
                            <p:childTnLst>
                              <p:par>
                                <p:cTn id="19" presetID="17" presetClass="entr" presetSubtype="8" fill="hold" grpId="0" nodeType="afterEffect">
                                  <p:stCondLst>
                                    <p:cond delay="0"/>
                                  </p:stCondLst>
                                  <p:childTnLst>
                                    <p:set>
                                      <p:cBhvr>
                                        <p:cTn id="20" dur="1" fill="hold">
                                          <p:stCondLst>
                                            <p:cond delay="0"/>
                                          </p:stCondLst>
                                        </p:cTn>
                                        <p:tgtEl>
                                          <p:spTgt spid="24581"/>
                                        </p:tgtEl>
                                        <p:attrNameLst>
                                          <p:attrName>style.visibility</p:attrName>
                                        </p:attrNameLst>
                                      </p:cBhvr>
                                      <p:to>
                                        <p:strVal val="visible"/>
                                      </p:to>
                                    </p:set>
                                    <p:anim calcmode="lin" valueType="num">
                                      <p:cBhvr>
                                        <p:cTn id="21" dur="500" fill="hold"/>
                                        <p:tgtEl>
                                          <p:spTgt spid="24581"/>
                                        </p:tgtEl>
                                        <p:attrNameLst>
                                          <p:attrName>ppt_x</p:attrName>
                                        </p:attrNameLst>
                                      </p:cBhvr>
                                      <p:tavLst>
                                        <p:tav tm="0">
                                          <p:val>
                                            <p:strVal val="#ppt_x-#ppt_w/2"/>
                                          </p:val>
                                        </p:tav>
                                        <p:tav tm="100000">
                                          <p:val>
                                            <p:strVal val="#ppt_x"/>
                                          </p:val>
                                        </p:tav>
                                      </p:tavLst>
                                    </p:anim>
                                    <p:anim calcmode="lin" valueType="num">
                                      <p:cBhvr>
                                        <p:cTn id="22" dur="500" fill="hold"/>
                                        <p:tgtEl>
                                          <p:spTgt spid="24581"/>
                                        </p:tgtEl>
                                        <p:attrNameLst>
                                          <p:attrName>ppt_y</p:attrName>
                                        </p:attrNameLst>
                                      </p:cBhvr>
                                      <p:tavLst>
                                        <p:tav tm="0">
                                          <p:val>
                                            <p:strVal val="#ppt_y"/>
                                          </p:val>
                                        </p:tav>
                                        <p:tav tm="100000">
                                          <p:val>
                                            <p:strVal val="#ppt_y"/>
                                          </p:val>
                                        </p:tav>
                                      </p:tavLst>
                                    </p:anim>
                                    <p:anim calcmode="lin" valueType="num">
                                      <p:cBhvr>
                                        <p:cTn id="23" dur="500" fill="hold"/>
                                        <p:tgtEl>
                                          <p:spTgt spid="24581"/>
                                        </p:tgtEl>
                                        <p:attrNameLst>
                                          <p:attrName>ppt_w</p:attrName>
                                        </p:attrNameLst>
                                      </p:cBhvr>
                                      <p:tavLst>
                                        <p:tav tm="0">
                                          <p:val>
                                            <p:fltVal val="0"/>
                                          </p:val>
                                        </p:tav>
                                        <p:tav tm="100000">
                                          <p:val>
                                            <p:strVal val="#ppt_w"/>
                                          </p:val>
                                        </p:tav>
                                      </p:tavLst>
                                    </p:anim>
                                    <p:anim calcmode="lin" valueType="num">
                                      <p:cBhvr>
                                        <p:cTn id="24" dur="500" fill="hold"/>
                                        <p:tgtEl>
                                          <p:spTgt spid="24581"/>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1500"/>
                            </p:stCondLst>
                            <p:childTnLst>
                              <p:par>
                                <p:cTn id="26" presetID="17" presetClass="entr" presetSubtype="8" fill="hold" grpId="0" nodeType="afterEffect">
                                  <p:stCondLst>
                                    <p:cond delay="0"/>
                                  </p:stCondLst>
                                  <p:childTnLst>
                                    <p:set>
                                      <p:cBhvr>
                                        <p:cTn id="27" dur="1" fill="hold">
                                          <p:stCondLst>
                                            <p:cond delay="0"/>
                                          </p:stCondLst>
                                        </p:cTn>
                                        <p:tgtEl>
                                          <p:spTgt spid="24580"/>
                                        </p:tgtEl>
                                        <p:attrNameLst>
                                          <p:attrName>style.visibility</p:attrName>
                                        </p:attrNameLst>
                                      </p:cBhvr>
                                      <p:to>
                                        <p:strVal val="visible"/>
                                      </p:to>
                                    </p:set>
                                    <p:anim calcmode="lin" valueType="num">
                                      <p:cBhvr>
                                        <p:cTn id="28" dur="500" fill="hold"/>
                                        <p:tgtEl>
                                          <p:spTgt spid="24580"/>
                                        </p:tgtEl>
                                        <p:attrNameLst>
                                          <p:attrName>ppt_x</p:attrName>
                                        </p:attrNameLst>
                                      </p:cBhvr>
                                      <p:tavLst>
                                        <p:tav tm="0">
                                          <p:val>
                                            <p:strVal val="#ppt_x-#ppt_w/2"/>
                                          </p:val>
                                        </p:tav>
                                        <p:tav tm="100000">
                                          <p:val>
                                            <p:strVal val="#ppt_x"/>
                                          </p:val>
                                        </p:tav>
                                      </p:tavLst>
                                    </p:anim>
                                    <p:anim calcmode="lin" valueType="num">
                                      <p:cBhvr>
                                        <p:cTn id="29" dur="500" fill="hold"/>
                                        <p:tgtEl>
                                          <p:spTgt spid="24580"/>
                                        </p:tgtEl>
                                        <p:attrNameLst>
                                          <p:attrName>ppt_y</p:attrName>
                                        </p:attrNameLst>
                                      </p:cBhvr>
                                      <p:tavLst>
                                        <p:tav tm="0">
                                          <p:val>
                                            <p:strVal val="#ppt_y"/>
                                          </p:val>
                                        </p:tav>
                                        <p:tav tm="100000">
                                          <p:val>
                                            <p:strVal val="#ppt_y"/>
                                          </p:val>
                                        </p:tav>
                                      </p:tavLst>
                                    </p:anim>
                                    <p:anim calcmode="lin" valueType="num">
                                      <p:cBhvr>
                                        <p:cTn id="30" dur="500" fill="hold"/>
                                        <p:tgtEl>
                                          <p:spTgt spid="24580"/>
                                        </p:tgtEl>
                                        <p:attrNameLst>
                                          <p:attrName>ppt_w</p:attrName>
                                        </p:attrNameLst>
                                      </p:cBhvr>
                                      <p:tavLst>
                                        <p:tav tm="0">
                                          <p:val>
                                            <p:fltVal val="0"/>
                                          </p:val>
                                        </p:tav>
                                        <p:tav tm="100000">
                                          <p:val>
                                            <p:strVal val="#ppt_w"/>
                                          </p:val>
                                        </p:tav>
                                      </p:tavLst>
                                    </p:anim>
                                    <p:anim calcmode="lin" valueType="num">
                                      <p:cBhvr>
                                        <p:cTn id="31" dur="500" fill="hold"/>
                                        <p:tgtEl>
                                          <p:spTgt spid="245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P spid="24580" grpId="0" autoUpdateAnimBg="0"/>
      <p:bldP spid="24581" grpId="0" autoUpdateAnimBg="0"/>
      <p:bldP spid="2458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63EB5B-91DE-44D3-8EE8-3C11AEB55441}" type="slidenum">
              <a:rPr lang="en-US" altLang="en-US">
                <a:solidFill>
                  <a:srgbClr val="003366"/>
                </a:solidFill>
              </a:rPr>
              <a:pPr eaLnBrk="1" hangingPunct="1"/>
              <a:t>11</a:t>
            </a:fld>
            <a:endParaRPr lang="en-US" altLang="en-US">
              <a:solidFill>
                <a:srgbClr val="003366"/>
              </a:solidFill>
            </a:endParaRPr>
          </a:p>
        </p:txBody>
      </p:sp>
      <p:sp>
        <p:nvSpPr>
          <p:cNvPr id="13316" name="Rectangle 12"/>
          <p:cNvSpPr>
            <a:spLocks noGrp="1" noChangeArrowheads="1"/>
          </p:cNvSpPr>
          <p:nvPr>
            <p:ph type="title"/>
          </p:nvPr>
        </p:nvSpPr>
        <p:spPr/>
        <p:txBody>
          <a:bodyPr/>
          <a:lstStyle/>
          <a:p>
            <a:r>
              <a:rPr lang="es-ES" altLang="en-US" smtClean="0"/>
              <a:t>Zozobrando e Inundándose</a:t>
            </a:r>
            <a:endParaRPr lang="en-US" altLang="en-US" smtClean="0"/>
          </a:p>
        </p:txBody>
      </p:sp>
      <p:sp>
        <p:nvSpPr>
          <p:cNvPr id="13317" name="Rectangle 13"/>
          <p:cNvSpPr>
            <a:spLocks noGrp="1" noChangeArrowheads="1"/>
          </p:cNvSpPr>
          <p:nvPr>
            <p:ph type="body" idx="1"/>
          </p:nvPr>
        </p:nvSpPr>
        <p:spPr/>
        <p:txBody>
          <a:bodyPr/>
          <a:lstStyle/>
          <a:p>
            <a:pPr eaLnBrk="1" hangingPunct="1"/>
            <a:r>
              <a:rPr lang="es-ES" altLang="en-US" smtClean="0"/>
              <a:t>No sobrecargue el bote</a:t>
            </a:r>
            <a:endParaRPr lang="en-US" altLang="en-US" smtClean="0"/>
          </a:p>
          <a:p>
            <a:pPr eaLnBrk="1" hangingPunct="1"/>
            <a:r>
              <a:rPr lang="es-ES" altLang="en-US" smtClean="0"/>
              <a:t>Controle las curvas</a:t>
            </a:r>
            <a:endParaRPr lang="en-US" altLang="en-US" smtClean="0"/>
          </a:p>
          <a:p>
            <a:pPr eaLnBrk="1" hangingPunct="1"/>
            <a:r>
              <a:rPr lang="es-ES" altLang="en-US" sz="2800" smtClean="0"/>
              <a:t>Ancle por la proa solamente</a:t>
            </a:r>
            <a:endParaRPr lang="en-US" altLang="en-US" sz="2800" smtClean="0"/>
          </a:p>
          <a:p>
            <a:pPr eaLnBrk="1" hangingPunct="1"/>
            <a:r>
              <a:rPr lang="es-ES" altLang="en-US" smtClean="0"/>
              <a:t>Permanezca con el bote</a:t>
            </a:r>
            <a:endParaRPr lang="en-US" altLang="en-US" smtClean="0"/>
          </a:p>
          <a:p>
            <a:r>
              <a:rPr lang="es-ES" altLang="en-US" smtClean="0"/>
              <a:t>Trate de re-abordar</a:t>
            </a:r>
            <a:endParaRPr lang="en-US" altLang="en-US" smtClean="0"/>
          </a:p>
        </p:txBody>
      </p:sp>
      <p:sp>
        <p:nvSpPr>
          <p:cNvPr id="13318" name="Oval 14"/>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13319" name="Oval 15"/>
          <p:cNvSpPr>
            <a:spLocks noChangeArrowheads="1"/>
          </p:cNvSpPr>
          <p:nvPr/>
        </p:nvSpPr>
        <p:spPr bwMode="auto">
          <a:xfrm>
            <a:off x="447675" y="23241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2</a:t>
            </a:r>
            <a:endParaRPr lang="en-US" altLang="en-US"/>
          </a:p>
        </p:txBody>
      </p:sp>
      <p:sp>
        <p:nvSpPr>
          <p:cNvPr id="13320" name="Oval 16"/>
          <p:cNvSpPr>
            <a:spLocks noChangeArrowheads="1"/>
          </p:cNvSpPr>
          <p:nvPr/>
        </p:nvSpPr>
        <p:spPr bwMode="auto">
          <a:xfrm>
            <a:off x="447675" y="29146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3</a:t>
            </a:r>
            <a:endParaRPr lang="en-US" altLang="en-US"/>
          </a:p>
        </p:txBody>
      </p:sp>
      <p:sp>
        <p:nvSpPr>
          <p:cNvPr id="13321" name="Oval 17"/>
          <p:cNvSpPr>
            <a:spLocks noChangeArrowheads="1"/>
          </p:cNvSpPr>
          <p:nvPr/>
        </p:nvSpPr>
        <p:spPr bwMode="auto">
          <a:xfrm>
            <a:off x="447675" y="35052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4</a:t>
            </a:r>
            <a:endParaRPr lang="en-US" altLang="en-US"/>
          </a:p>
        </p:txBody>
      </p:sp>
      <p:sp>
        <p:nvSpPr>
          <p:cNvPr id="13322" name="Oval 18"/>
          <p:cNvSpPr>
            <a:spLocks noChangeArrowheads="1"/>
          </p:cNvSpPr>
          <p:nvPr/>
        </p:nvSpPr>
        <p:spPr bwMode="auto">
          <a:xfrm>
            <a:off x="447675" y="40957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5</a:t>
            </a:r>
            <a:endParaRPr lang="en-US" altLang="en-US"/>
          </a:p>
        </p:txBody>
      </p:sp>
      <p:pic>
        <p:nvPicPr>
          <p:cNvPr id="13323" name="Picture 19" descr="DSC_77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676400"/>
            <a:ext cx="3036888" cy="4572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5F7298-20C5-411F-8794-7B9FD003E395}" type="slidenum">
              <a:rPr lang="en-US" altLang="en-US">
                <a:solidFill>
                  <a:srgbClr val="003366"/>
                </a:solidFill>
              </a:rPr>
              <a:pPr eaLnBrk="1" hangingPunct="1"/>
              <a:t>12</a:t>
            </a:fld>
            <a:endParaRPr lang="en-US" altLang="en-US">
              <a:solidFill>
                <a:srgbClr val="003366"/>
              </a:solidFill>
            </a:endParaRPr>
          </a:p>
        </p:txBody>
      </p:sp>
      <p:sp>
        <p:nvSpPr>
          <p:cNvPr id="28675" name="Rectangle 3"/>
          <p:cNvSpPr>
            <a:spLocks noGrp="1" noChangeArrowheads="1"/>
          </p:cNvSpPr>
          <p:nvPr>
            <p:ph type="body" idx="1"/>
          </p:nvPr>
        </p:nvSpPr>
        <p:spPr/>
        <p:txBody>
          <a:bodyPr/>
          <a:lstStyle/>
          <a:p>
            <a:pPr eaLnBrk="1" hangingPunct="1"/>
            <a:r>
              <a:rPr lang="es-ES" altLang="en-US" smtClean="0"/>
              <a:t>Siga las reglas de navegación (Cap.3)</a:t>
            </a:r>
          </a:p>
          <a:p>
            <a:pPr eaLnBrk="1" hangingPunct="1"/>
            <a:r>
              <a:rPr lang="es-ES" altLang="en-US" smtClean="0"/>
              <a:t>¿Quién recuerda lo que se dijo a acerca de seguir las reglas de navegación en el Capítulo 3?</a:t>
            </a:r>
          </a:p>
        </p:txBody>
      </p:sp>
      <p:sp>
        <p:nvSpPr>
          <p:cNvPr id="14341" name="Oval 6"/>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14342" name="Oval 7"/>
          <p:cNvSpPr>
            <a:spLocks noChangeArrowheads="1"/>
          </p:cNvSpPr>
          <p:nvPr/>
        </p:nvSpPr>
        <p:spPr bwMode="auto">
          <a:xfrm>
            <a:off x="447675" y="23145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2</a:t>
            </a:r>
            <a:endParaRPr lang="en-US" altLang="en-US"/>
          </a:p>
        </p:txBody>
      </p:sp>
      <p:sp>
        <p:nvSpPr>
          <p:cNvPr id="14343" name="Rectangle 8"/>
          <p:cNvSpPr>
            <a:spLocks noGrp="1" noChangeArrowheads="1"/>
          </p:cNvSpPr>
          <p:nvPr>
            <p:ph type="title"/>
          </p:nvPr>
        </p:nvSpPr>
        <p:spPr/>
        <p:txBody>
          <a:bodyPr/>
          <a:lstStyle/>
          <a:p>
            <a:pPr eaLnBrk="1" hangingPunct="1"/>
            <a:r>
              <a:rPr lang="es-ES" altLang="en-US" b="0" smtClean="0"/>
              <a:t>Prevenir Colisión</a:t>
            </a:r>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05A662-BDC3-48B3-9D59-3721E7E798A6}" type="slidenum">
              <a:rPr lang="en-US" altLang="en-US">
                <a:solidFill>
                  <a:srgbClr val="003366"/>
                </a:solidFill>
              </a:rPr>
              <a:pPr eaLnBrk="1" hangingPunct="1"/>
              <a:t>13</a:t>
            </a:fld>
            <a:endParaRPr lang="en-US" altLang="en-US">
              <a:solidFill>
                <a:srgbClr val="003366"/>
              </a:solidFill>
            </a:endParaRPr>
          </a:p>
        </p:txBody>
      </p:sp>
      <p:pic>
        <p:nvPicPr>
          <p:cNvPr id="15364" name="Picture 2" descr="agroun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743200"/>
            <a:ext cx="792480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3"/>
          <p:cNvSpPr>
            <a:spLocks noGrp="1" noChangeArrowheads="1"/>
          </p:cNvSpPr>
          <p:nvPr>
            <p:ph type="title"/>
          </p:nvPr>
        </p:nvSpPr>
        <p:spPr/>
        <p:txBody>
          <a:bodyPr/>
          <a:lstStyle/>
          <a:p>
            <a:r>
              <a:rPr lang="es-ES" altLang="en-US" smtClean="0"/>
              <a:t>Colisión</a:t>
            </a:r>
            <a:endParaRPr lang="en-US" altLang="en-US" smtClean="0"/>
          </a:p>
        </p:txBody>
      </p:sp>
      <p:sp>
        <p:nvSpPr>
          <p:cNvPr id="15366" name="Rectangle 6"/>
          <p:cNvSpPr>
            <a:spLocks noGrp="1" noChangeArrowheads="1"/>
          </p:cNvSpPr>
          <p:nvPr>
            <p:ph type="body" idx="1"/>
          </p:nvPr>
        </p:nvSpPr>
        <p:spPr/>
        <p:txBody>
          <a:bodyPr/>
          <a:lstStyle/>
          <a:p>
            <a:pPr eaLnBrk="1" hangingPunct="1"/>
            <a:r>
              <a:rPr lang="es-ES" altLang="en-US" smtClean="0"/>
              <a:t>¿Qué debe hacer usted?</a:t>
            </a:r>
            <a:endParaRPr lang="en-US" altLang="en-US" smtClean="0"/>
          </a:p>
          <a:p>
            <a:pPr eaLnBrk="1" hangingPunct="1"/>
            <a:endParaRPr lang="en-US" altLang="en-US" smtClean="0"/>
          </a:p>
        </p:txBody>
      </p:sp>
      <p:sp>
        <p:nvSpPr>
          <p:cNvPr id="15367" name="Oval 7"/>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solidFill>
                  <a:srgbClr val="CC0000"/>
                </a:solidFill>
              </a:rPr>
              <a:t>Version: Feb 2014                     Copyright 2014 - Coast Guard Auxiliary Association, Inc. </a:t>
            </a:r>
            <a:endParaRPr lang="en-US" altLang="en-US" sz="1400" smtClean="0">
              <a:solidFill>
                <a:srgbClr val="CC0000"/>
              </a:solidFill>
            </a:endParaRPr>
          </a:p>
        </p:txBody>
      </p:sp>
      <p:sp>
        <p:nvSpPr>
          <p:cNvPr id="163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AB8700-AFB3-40AA-9681-CDD3212CEB7A}" type="slidenum">
              <a:rPr lang="en-US" altLang="en-US">
                <a:solidFill>
                  <a:srgbClr val="003366"/>
                </a:solidFill>
              </a:rPr>
              <a:pPr eaLnBrk="1" hangingPunct="1"/>
              <a:t>14</a:t>
            </a:fld>
            <a:endParaRPr lang="en-US" altLang="en-US">
              <a:solidFill>
                <a:srgbClr val="003366"/>
              </a:solidFill>
            </a:endParaRPr>
          </a:p>
        </p:txBody>
      </p:sp>
      <p:pic>
        <p:nvPicPr>
          <p:cNvPr id="16388" name="Picture 2" descr="agroun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944813"/>
            <a:ext cx="7494588"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3"/>
          <p:cNvSpPr>
            <a:spLocks noGrp="1" noChangeArrowheads="1"/>
          </p:cNvSpPr>
          <p:nvPr>
            <p:ph type="title"/>
          </p:nvPr>
        </p:nvSpPr>
        <p:spPr/>
        <p:txBody>
          <a:bodyPr/>
          <a:lstStyle/>
          <a:p>
            <a:r>
              <a:rPr lang="es-ES" altLang="en-US" smtClean="0"/>
              <a:t>No Encalles</a:t>
            </a:r>
            <a:endParaRPr lang="en-US" altLang="en-US" smtClean="0"/>
          </a:p>
        </p:txBody>
      </p:sp>
      <p:sp>
        <p:nvSpPr>
          <p:cNvPr id="16390" name="Rectangle 4"/>
          <p:cNvSpPr>
            <a:spLocks noGrp="1" noChangeArrowheads="1"/>
          </p:cNvSpPr>
          <p:nvPr>
            <p:ph type="body" idx="1"/>
          </p:nvPr>
        </p:nvSpPr>
        <p:spPr/>
        <p:txBody>
          <a:bodyPr/>
          <a:lstStyle/>
          <a:p>
            <a:pPr eaLnBrk="1" hangingPunct="1">
              <a:lnSpc>
                <a:spcPct val="95000"/>
              </a:lnSpc>
            </a:pPr>
            <a:r>
              <a:rPr lang="es-ES" altLang="en-US" smtClean="0"/>
              <a:t>Conozca la profundidad del agua </a:t>
            </a:r>
            <a:endParaRPr lang="en-US" altLang="en-US" smtClean="0"/>
          </a:p>
          <a:p>
            <a:pPr eaLnBrk="1" hangingPunct="1">
              <a:lnSpc>
                <a:spcPct val="95000"/>
              </a:lnSpc>
            </a:pPr>
            <a:r>
              <a:rPr lang="es-ES" altLang="en-US" smtClean="0"/>
              <a:t>Localización de objetos sumergidos</a:t>
            </a:r>
            <a:endParaRPr lang="en-US" altLang="en-US" smtClean="0"/>
          </a:p>
          <a:p>
            <a:pPr eaLnBrk="1" hangingPunct="1">
              <a:lnSpc>
                <a:spcPct val="95000"/>
              </a:lnSpc>
            </a:pPr>
            <a:endParaRPr lang="en-US" altLang="en-US" smtClean="0"/>
          </a:p>
        </p:txBody>
      </p:sp>
      <p:sp>
        <p:nvSpPr>
          <p:cNvPr id="16391" name="Oval 9"/>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16392" name="Oval 10"/>
          <p:cNvSpPr>
            <a:spLocks noChangeArrowheads="1"/>
          </p:cNvSpPr>
          <p:nvPr/>
        </p:nvSpPr>
        <p:spPr bwMode="auto">
          <a:xfrm>
            <a:off x="447675" y="23145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2</a:t>
            </a:r>
            <a:endParaRPr lang="en-US" altLang="en-US"/>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07E365-F800-4F02-AAD8-173E85DA63A7}" type="slidenum">
              <a:rPr lang="en-US" altLang="en-US">
                <a:solidFill>
                  <a:srgbClr val="003366"/>
                </a:solidFill>
              </a:rPr>
              <a:pPr eaLnBrk="1" hangingPunct="1"/>
              <a:t>15</a:t>
            </a:fld>
            <a:endParaRPr lang="en-US" altLang="en-US">
              <a:solidFill>
                <a:srgbClr val="003366"/>
              </a:solidFill>
            </a:endParaRPr>
          </a:p>
        </p:txBody>
      </p:sp>
      <p:sp>
        <p:nvSpPr>
          <p:cNvPr id="17412" name="Rectangle 3"/>
          <p:cNvSpPr>
            <a:spLocks noGrp="1" noChangeArrowheads="1"/>
          </p:cNvSpPr>
          <p:nvPr>
            <p:ph type="title" idx="4294967295"/>
          </p:nvPr>
        </p:nvSpPr>
        <p:spPr/>
        <p:txBody>
          <a:bodyPr/>
          <a:lstStyle/>
          <a:p>
            <a:r>
              <a:rPr lang="es-ES" altLang="en-US" smtClean="0"/>
              <a:t>Si Se Encalla</a:t>
            </a:r>
            <a:endParaRPr lang="en-US" altLang="en-US" smtClean="0"/>
          </a:p>
        </p:txBody>
      </p:sp>
      <p:sp>
        <p:nvSpPr>
          <p:cNvPr id="17413" name="Rectangle 4"/>
          <p:cNvSpPr>
            <a:spLocks noGrp="1" noChangeArrowheads="1"/>
          </p:cNvSpPr>
          <p:nvPr>
            <p:ph type="body" idx="4294967295"/>
          </p:nvPr>
        </p:nvSpPr>
        <p:spPr/>
        <p:txBody>
          <a:bodyPr/>
          <a:lstStyle/>
          <a:p>
            <a:pPr>
              <a:lnSpc>
                <a:spcPct val="110000"/>
              </a:lnSpc>
              <a:spcBef>
                <a:spcPct val="0"/>
              </a:spcBef>
            </a:pPr>
            <a:r>
              <a:rPr lang="es-ES" altLang="en-US" smtClean="0"/>
              <a:t>¿Qué debe de hacer?</a:t>
            </a:r>
            <a:endParaRPr lang="en-US" altLang="en-US" smtClean="0"/>
          </a:p>
          <a:p>
            <a:pPr>
              <a:lnSpc>
                <a:spcPct val="110000"/>
              </a:lnSpc>
              <a:spcBef>
                <a:spcPct val="0"/>
              </a:spcBef>
            </a:pPr>
            <a:endParaRPr lang="en-US" altLang="en-US" smtClean="0"/>
          </a:p>
        </p:txBody>
      </p:sp>
      <p:sp>
        <p:nvSpPr>
          <p:cNvPr id="17414" name="Oval 6"/>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pic>
        <p:nvPicPr>
          <p:cNvPr id="17415" name="Picture 9" descr="Park%20and%20Walk%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048000"/>
            <a:ext cx="6858000" cy="273843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 calcmode="lin" valueType="num">
                                      <p:cBhvr additive="base">
                                        <p:cTn id="7" dur="500" fill="hold"/>
                                        <p:tgtEl>
                                          <p:spTgt spid="174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C09AB0-6953-4264-89F9-F5195E4B0BE9}" type="slidenum">
              <a:rPr lang="en-US" altLang="en-US">
                <a:solidFill>
                  <a:srgbClr val="003366"/>
                </a:solidFill>
              </a:rPr>
              <a:pPr eaLnBrk="1" hangingPunct="1"/>
              <a:t>16</a:t>
            </a:fld>
            <a:endParaRPr lang="en-US" altLang="en-US">
              <a:solidFill>
                <a:srgbClr val="003366"/>
              </a:solidFill>
            </a:endParaRPr>
          </a:p>
        </p:txBody>
      </p:sp>
      <p:sp>
        <p:nvSpPr>
          <p:cNvPr id="18436" name="Rectangle 2"/>
          <p:cNvSpPr>
            <a:spLocks noGrp="1" noChangeArrowheads="1"/>
          </p:cNvSpPr>
          <p:nvPr>
            <p:ph type="title"/>
          </p:nvPr>
        </p:nvSpPr>
        <p:spPr/>
        <p:txBody>
          <a:bodyPr/>
          <a:lstStyle/>
          <a:p>
            <a:pPr eaLnBrk="1" hangingPunct="1"/>
            <a:r>
              <a:rPr lang="es-ES" altLang="en-US" b="0" smtClean="0"/>
              <a:t>Emergencias de Fuego</a:t>
            </a:r>
          </a:p>
        </p:txBody>
      </p:sp>
      <p:sp>
        <p:nvSpPr>
          <p:cNvPr id="18437" name="Rectangle 7"/>
          <p:cNvSpPr>
            <a:spLocks noGrp="1" noChangeArrowheads="1"/>
          </p:cNvSpPr>
          <p:nvPr>
            <p:ph type="body" idx="1"/>
          </p:nvPr>
        </p:nvSpPr>
        <p:spPr>
          <a:xfrm>
            <a:off x="457200" y="1600200"/>
            <a:ext cx="8382000" cy="4525963"/>
          </a:xfrm>
        </p:spPr>
        <p:txBody>
          <a:bodyPr/>
          <a:lstStyle/>
          <a:p>
            <a:pPr eaLnBrk="1" hangingPunct="1"/>
            <a:r>
              <a:rPr lang="es-ES" altLang="en-US" smtClean="0"/>
              <a:t>No mezcle los tres ingredientes requeridos para la combustión </a:t>
            </a:r>
          </a:p>
        </p:txBody>
      </p:sp>
      <p:pic>
        <p:nvPicPr>
          <p:cNvPr id="18438" name="Picture 4" descr="fire tr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2727325"/>
            <a:ext cx="5829300"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Oval 5"/>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18440" name="TextBox 1"/>
          <p:cNvSpPr txBox="1">
            <a:spLocks noChangeArrowheads="1"/>
          </p:cNvSpPr>
          <p:nvPr/>
        </p:nvSpPr>
        <p:spPr bwMode="auto">
          <a:xfrm>
            <a:off x="5156200" y="2971800"/>
            <a:ext cx="227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t>(Combustible)</a:t>
            </a:r>
          </a:p>
        </p:txBody>
      </p:sp>
      <p:sp>
        <p:nvSpPr>
          <p:cNvPr id="18441" name="TextBox 2"/>
          <p:cNvSpPr txBox="1">
            <a:spLocks noChangeArrowheads="1"/>
          </p:cNvSpPr>
          <p:nvPr/>
        </p:nvSpPr>
        <p:spPr bwMode="auto">
          <a:xfrm>
            <a:off x="1295400" y="5524500"/>
            <a:ext cx="153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t>(Oxigeno)</a:t>
            </a:r>
          </a:p>
        </p:txBody>
      </p:sp>
      <p:sp>
        <p:nvSpPr>
          <p:cNvPr id="18442" name="TextBox 3"/>
          <p:cNvSpPr txBox="1">
            <a:spLocks noChangeArrowheads="1"/>
          </p:cNvSpPr>
          <p:nvPr/>
        </p:nvSpPr>
        <p:spPr bwMode="auto">
          <a:xfrm>
            <a:off x="7480300" y="5908675"/>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t>(Calor)</a:t>
            </a:r>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3FCB2B-E7C8-418E-8DDF-064675BC471B}" type="slidenum">
              <a:rPr lang="en-US" altLang="en-US">
                <a:solidFill>
                  <a:srgbClr val="003366"/>
                </a:solidFill>
              </a:rPr>
              <a:pPr eaLnBrk="1" hangingPunct="1"/>
              <a:t>17</a:t>
            </a:fld>
            <a:endParaRPr lang="en-US" altLang="en-US">
              <a:solidFill>
                <a:srgbClr val="003366"/>
              </a:solidFill>
            </a:endParaRPr>
          </a:p>
        </p:txBody>
      </p:sp>
      <p:sp>
        <p:nvSpPr>
          <p:cNvPr id="19460" name="Rectangle 2"/>
          <p:cNvSpPr>
            <a:spLocks noGrp="1" noChangeArrowheads="1"/>
          </p:cNvSpPr>
          <p:nvPr>
            <p:ph type="title"/>
          </p:nvPr>
        </p:nvSpPr>
        <p:spPr/>
        <p:txBody>
          <a:bodyPr/>
          <a:lstStyle/>
          <a:p>
            <a:pPr eaLnBrk="1" hangingPunct="1"/>
            <a:r>
              <a:rPr lang="es-ES" altLang="en-US" b="0" smtClean="0"/>
              <a:t>En Caso De Fuego</a:t>
            </a:r>
          </a:p>
        </p:txBody>
      </p:sp>
      <p:sp>
        <p:nvSpPr>
          <p:cNvPr id="19461" name="Rectangle 6"/>
          <p:cNvSpPr>
            <a:spLocks noGrp="1" noChangeArrowheads="1"/>
          </p:cNvSpPr>
          <p:nvPr>
            <p:ph type="body" idx="1"/>
          </p:nvPr>
        </p:nvSpPr>
        <p:spPr/>
        <p:txBody>
          <a:bodyPr/>
          <a:lstStyle/>
          <a:p>
            <a:pPr eaLnBrk="1" hangingPunct="1"/>
            <a:r>
              <a:rPr lang="es-ES" altLang="en-US" smtClean="0"/>
              <a:t>¿Qué debe de hacer?</a:t>
            </a:r>
          </a:p>
        </p:txBody>
      </p:sp>
      <p:sp>
        <p:nvSpPr>
          <p:cNvPr id="19462" name="Oval 7"/>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pic>
        <p:nvPicPr>
          <p:cNvPr id="19463" name="Picture 9" descr="050917-c5771s-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514600"/>
            <a:ext cx="7239000" cy="35814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CD0603-C73B-4DF2-90DD-E4FBAB4FEF61}" type="slidenum">
              <a:rPr lang="en-US" altLang="en-US">
                <a:solidFill>
                  <a:srgbClr val="003366"/>
                </a:solidFill>
              </a:rPr>
              <a:pPr eaLnBrk="1" hangingPunct="1"/>
              <a:t>18</a:t>
            </a:fld>
            <a:endParaRPr lang="en-US" altLang="en-US">
              <a:solidFill>
                <a:srgbClr val="003366"/>
              </a:solidFill>
            </a:endParaRPr>
          </a:p>
        </p:txBody>
      </p:sp>
      <p:sp>
        <p:nvSpPr>
          <p:cNvPr id="20484" name="Rectangle 2"/>
          <p:cNvSpPr>
            <a:spLocks noGrp="1" noChangeArrowheads="1"/>
          </p:cNvSpPr>
          <p:nvPr>
            <p:ph type="title"/>
          </p:nvPr>
        </p:nvSpPr>
        <p:spPr/>
        <p:txBody>
          <a:bodyPr/>
          <a:lstStyle/>
          <a:p>
            <a:pPr eaLnBrk="1" hangingPunct="1"/>
            <a:r>
              <a:rPr lang="es-ES" altLang="en-US" b="0" smtClean="0"/>
              <a:t>PWC En Fuego</a:t>
            </a:r>
          </a:p>
        </p:txBody>
      </p:sp>
      <p:sp>
        <p:nvSpPr>
          <p:cNvPr id="20485" name="Rectangle 7"/>
          <p:cNvSpPr>
            <a:spLocks noGrp="1" noChangeArrowheads="1"/>
          </p:cNvSpPr>
          <p:nvPr>
            <p:ph type="body" idx="1"/>
          </p:nvPr>
        </p:nvSpPr>
        <p:spPr/>
        <p:txBody>
          <a:bodyPr/>
          <a:lstStyle/>
          <a:p>
            <a:pPr>
              <a:spcBef>
                <a:spcPct val="50000"/>
              </a:spcBef>
            </a:pPr>
            <a:r>
              <a:rPr lang="es-ES" altLang="en-US" smtClean="0"/>
              <a:t>¿Cómo diferencian un fuego y los cursos de acción entre un PWC y un bote</a:t>
            </a:r>
            <a:r>
              <a:rPr lang="en-US" altLang="en-US" smtClean="0"/>
              <a:t>?</a:t>
            </a:r>
          </a:p>
        </p:txBody>
      </p:sp>
      <p:pic>
        <p:nvPicPr>
          <p:cNvPr id="20486" name="Picture 5" descr="fire pwc b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648200"/>
            <a:ext cx="46640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6" descr="fire pw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263" y="4156075"/>
            <a:ext cx="221773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Oval 8"/>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931336-A242-43E3-B783-51B1D08C1E12}" type="slidenum">
              <a:rPr lang="en-US" altLang="en-US">
                <a:solidFill>
                  <a:srgbClr val="003366"/>
                </a:solidFill>
              </a:rPr>
              <a:pPr eaLnBrk="1" hangingPunct="1"/>
              <a:t>19</a:t>
            </a:fld>
            <a:endParaRPr lang="en-US" altLang="en-US">
              <a:solidFill>
                <a:srgbClr val="003366"/>
              </a:solidFill>
            </a:endParaRPr>
          </a:p>
        </p:txBody>
      </p:sp>
      <p:sp>
        <p:nvSpPr>
          <p:cNvPr id="43010" name="Text Box 2"/>
          <p:cNvSpPr txBox="1">
            <a:spLocks noChangeArrowheads="1"/>
          </p:cNvSpPr>
          <p:nvPr/>
        </p:nvSpPr>
        <p:spPr bwMode="auto">
          <a:xfrm>
            <a:off x="4419600" y="3105150"/>
            <a:ext cx="449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s-ES" altLang="en-US" sz="3200" b="1"/>
              <a:t>Halar el pin</a:t>
            </a:r>
          </a:p>
        </p:txBody>
      </p:sp>
      <p:sp>
        <p:nvSpPr>
          <p:cNvPr id="43011" name="Rectangle 3"/>
          <p:cNvSpPr>
            <a:spLocks noChangeArrowheads="1"/>
          </p:cNvSpPr>
          <p:nvPr/>
        </p:nvSpPr>
        <p:spPr bwMode="auto">
          <a:xfrm>
            <a:off x="4419600" y="3586163"/>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n-US" sz="3200" b="1"/>
              <a:t>Apunte base del fuego </a:t>
            </a:r>
          </a:p>
        </p:txBody>
      </p:sp>
      <p:sp>
        <p:nvSpPr>
          <p:cNvPr id="43012" name="Rectangle 4"/>
          <p:cNvSpPr>
            <a:spLocks noChangeArrowheads="1"/>
          </p:cNvSpPr>
          <p:nvPr/>
        </p:nvSpPr>
        <p:spPr bwMode="auto">
          <a:xfrm>
            <a:off x="4419600" y="4081463"/>
            <a:ext cx="4267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n-US" sz="3200" b="1"/>
              <a:t>Apriete la manija</a:t>
            </a:r>
          </a:p>
        </p:txBody>
      </p:sp>
      <p:sp>
        <p:nvSpPr>
          <p:cNvPr id="43013" name="Rectangle 5"/>
          <p:cNvSpPr>
            <a:spLocks noChangeArrowheads="1"/>
          </p:cNvSpPr>
          <p:nvPr/>
        </p:nvSpPr>
        <p:spPr bwMode="auto">
          <a:xfrm>
            <a:off x="4419600" y="4573588"/>
            <a:ext cx="4445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n-US" sz="3200" b="1"/>
              <a:t>Barrido de lado a lado</a:t>
            </a:r>
            <a:endParaRPr lang="es-ES" altLang="en-US" sz="2400" b="1"/>
          </a:p>
        </p:txBody>
      </p:sp>
      <p:sp>
        <p:nvSpPr>
          <p:cNvPr id="21512" name="Rectangle 6"/>
          <p:cNvSpPr>
            <a:spLocks noGrp="1" noChangeArrowheads="1"/>
          </p:cNvSpPr>
          <p:nvPr>
            <p:ph type="title"/>
          </p:nvPr>
        </p:nvSpPr>
        <p:spPr/>
        <p:txBody>
          <a:bodyPr/>
          <a:lstStyle/>
          <a:p>
            <a:pPr eaLnBrk="1" hangingPunct="1"/>
            <a:r>
              <a:rPr lang="es-ES" altLang="en-US" b="0" smtClean="0"/>
              <a:t>Usando El Extinguidor</a:t>
            </a:r>
            <a:br>
              <a:rPr lang="es-ES" altLang="en-US" b="0" smtClean="0"/>
            </a:br>
            <a:r>
              <a:rPr lang="es-ES" altLang="en-US" b="0" smtClean="0"/>
              <a:t>de Fuego</a:t>
            </a:r>
          </a:p>
        </p:txBody>
      </p:sp>
      <p:sp>
        <p:nvSpPr>
          <p:cNvPr id="21513" name="Text Box 7"/>
          <p:cNvSpPr txBox="1">
            <a:spLocks noChangeArrowheads="1"/>
          </p:cNvSpPr>
          <p:nvPr/>
        </p:nvSpPr>
        <p:spPr bwMode="auto">
          <a:xfrm>
            <a:off x="4419600" y="3086100"/>
            <a:ext cx="457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CC0000"/>
                </a:solidFill>
              </a:rPr>
              <a:t>HAAB</a:t>
            </a:r>
          </a:p>
        </p:txBody>
      </p:sp>
      <p:pic>
        <p:nvPicPr>
          <p:cNvPr id="21514" name="Picture 8" descr="fire p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62200"/>
            <a:ext cx="38100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 fill="hold"/>
                                        <p:tgtEl>
                                          <p:spTgt spid="43010"/>
                                        </p:tgtEl>
                                        <p:attrNameLst>
                                          <p:attrName>ppt_x</p:attrName>
                                        </p:attrNameLst>
                                      </p:cBhvr>
                                      <p:tavLst>
                                        <p:tav tm="0">
                                          <p:val>
                                            <p:strVal val="#ppt_x-#ppt_w/2"/>
                                          </p:val>
                                        </p:tav>
                                        <p:tav tm="100000">
                                          <p:val>
                                            <p:strVal val="#ppt_x"/>
                                          </p:val>
                                        </p:tav>
                                      </p:tavLst>
                                    </p:anim>
                                    <p:anim calcmode="lin" valueType="num">
                                      <p:cBhvr>
                                        <p:cTn id="8" dur="500" fill="hold"/>
                                        <p:tgtEl>
                                          <p:spTgt spid="43010"/>
                                        </p:tgtEl>
                                        <p:attrNameLst>
                                          <p:attrName>ppt_y</p:attrName>
                                        </p:attrNameLst>
                                      </p:cBhvr>
                                      <p:tavLst>
                                        <p:tav tm="0">
                                          <p:val>
                                            <p:strVal val="#ppt_y"/>
                                          </p:val>
                                        </p:tav>
                                        <p:tav tm="100000">
                                          <p:val>
                                            <p:strVal val="#ppt_y"/>
                                          </p:val>
                                        </p:tav>
                                      </p:tavLst>
                                    </p:anim>
                                    <p:anim calcmode="lin" valueType="num">
                                      <p:cBhvr>
                                        <p:cTn id="9" dur="500" fill="hold"/>
                                        <p:tgtEl>
                                          <p:spTgt spid="43010"/>
                                        </p:tgtEl>
                                        <p:attrNameLst>
                                          <p:attrName>ppt_w</p:attrName>
                                        </p:attrNameLst>
                                      </p:cBhvr>
                                      <p:tavLst>
                                        <p:tav tm="0">
                                          <p:val>
                                            <p:fltVal val="0"/>
                                          </p:val>
                                        </p:tav>
                                        <p:tav tm="100000">
                                          <p:val>
                                            <p:strVal val="#ppt_w"/>
                                          </p:val>
                                        </p:tav>
                                      </p:tavLst>
                                    </p:anim>
                                    <p:anim calcmode="lin" valueType="num">
                                      <p:cBhvr>
                                        <p:cTn id="10" dur="500" fill="hold"/>
                                        <p:tgtEl>
                                          <p:spTgt spid="43010"/>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43011"/>
                                        </p:tgtEl>
                                        <p:attrNameLst>
                                          <p:attrName>style.visibility</p:attrName>
                                        </p:attrNameLst>
                                      </p:cBhvr>
                                      <p:to>
                                        <p:strVal val="visible"/>
                                      </p:to>
                                    </p:set>
                                    <p:anim calcmode="lin" valueType="num">
                                      <p:cBhvr>
                                        <p:cTn id="15" dur="500" fill="hold"/>
                                        <p:tgtEl>
                                          <p:spTgt spid="43011"/>
                                        </p:tgtEl>
                                        <p:attrNameLst>
                                          <p:attrName>ppt_x</p:attrName>
                                        </p:attrNameLst>
                                      </p:cBhvr>
                                      <p:tavLst>
                                        <p:tav tm="0">
                                          <p:val>
                                            <p:strVal val="#ppt_x-#ppt_w/2"/>
                                          </p:val>
                                        </p:tav>
                                        <p:tav tm="100000">
                                          <p:val>
                                            <p:strVal val="#ppt_x"/>
                                          </p:val>
                                        </p:tav>
                                      </p:tavLst>
                                    </p:anim>
                                    <p:anim calcmode="lin" valueType="num">
                                      <p:cBhvr>
                                        <p:cTn id="16" dur="500" fill="hold"/>
                                        <p:tgtEl>
                                          <p:spTgt spid="43011"/>
                                        </p:tgtEl>
                                        <p:attrNameLst>
                                          <p:attrName>ppt_y</p:attrName>
                                        </p:attrNameLst>
                                      </p:cBhvr>
                                      <p:tavLst>
                                        <p:tav tm="0">
                                          <p:val>
                                            <p:strVal val="#ppt_y"/>
                                          </p:val>
                                        </p:tav>
                                        <p:tav tm="100000">
                                          <p:val>
                                            <p:strVal val="#ppt_y"/>
                                          </p:val>
                                        </p:tav>
                                      </p:tavLst>
                                    </p:anim>
                                    <p:anim calcmode="lin" valueType="num">
                                      <p:cBhvr>
                                        <p:cTn id="17" dur="500" fill="hold"/>
                                        <p:tgtEl>
                                          <p:spTgt spid="43011"/>
                                        </p:tgtEl>
                                        <p:attrNameLst>
                                          <p:attrName>ppt_w</p:attrName>
                                        </p:attrNameLst>
                                      </p:cBhvr>
                                      <p:tavLst>
                                        <p:tav tm="0">
                                          <p:val>
                                            <p:fltVal val="0"/>
                                          </p:val>
                                        </p:tav>
                                        <p:tav tm="100000">
                                          <p:val>
                                            <p:strVal val="#ppt_w"/>
                                          </p:val>
                                        </p:tav>
                                      </p:tavLst>
                                    </p:anim>
                                    <p:anim calcmode="lin" valueType="num">
                                      <p:cBhvr>
                                        <p:cTn id="18" dur="500" fill="hold"/>
                                        <p:tgtEl>
                                          <p:spTgt spid="43011"/>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43012"/>
                                        </p:tgtEl>
                                        <p:attrNameLst>
                                          <p:attrName>style.visibility</p:attrName>
                                        </p:attrNameLst>
                                      </p:cBhvr>
                                      <p:to>
                                        <p:strVal val="visible"/>
                                      </p:to>
                                    </p:set>
                                    <p:anim calcmode="lin" valueType="num">
                                      <p:cBhvr>
                                        <p:cTn id="23" dur="500" fill="hold"/>
                                        <p:tgtEl>
                                          <p:spTgt spid="43012"/>
                                        </p:tgtEl>
                                        <p:attrNameLst>
                                          <p:attrName>ppt_x</p:attrName>
                                        </p:attrNameLst>
                                      </p:cBhvr>
                                      <p:tavLst>
                                        <p:tav tm="0">
                                          <p:val>
                                            <p:strVal val="#ppt_x-#ppt_w/2"/>
                                          </p:val>
                                        </p:tav>
                                        <p:tav tm="100000">
                                          <p:val>
                                            <p:strVal val="#ppt_x"/>
                                          </p:val>
                                        </p:tav>
                                      </p:tavLst>
                                    </p:anim>
                                    <p:anim calcmode="lin" valueType="num">
                                      <p:cBhvr>
                                        <p:cTn id="24" dur="500" fill="hold"/>
                                        <p:tgtEl>
                                          <p:spTgt spid="43012"/>
                                        </p:tgtEl>
                                        <p:attrNameLst>
                                          <p:attrName>ppt_y</p:attrName>
                                        </p:attrNameLst>
                                      </p:cBhvr>
                                      <p:tavLst>
                                        <p:tav tm="0">
                                          <p:val>
                                            <p:strVal val="#ppt_y"/>
                                          </p:val>
                                        </p:tav>
                                        <p:tav tm="100000">
                                          <p:val>
                                            <p:strVal val="#ppt_y"/>
                                          </p:val>
                                        </p:tav>
                                      </p:tavLst>
                                    </p:anim>
                                    <p:anim calcmode="lin" valueType="num">
                                      <p:cBhvr>
                                        <p:cTn id="25" dur="500" fill="hold"/>
                                        <p:tgtEl>
                                          <p:spTgt spid="43012"/>
                                        </p:tgtEl>
                                        <p:attrNameLst>
                                          <p:attrName>ppt_w</p:attrName>
                                        </p:attrNameLst>
                                      </p:cBhvr>
                                      <p:tavLst>
                                        <p:tav tm="0">
                                          <p:val>
                                            <p:fltVal val="0"/>
                                          </p:val>
                                        </p:tav>
                                        <p:tav tm="100000">
                                          <p:val>
                                            <p:strVal val="#ppt_w"/>
                                          </p:val>
                                        </p:tav>
                                      </p:tavLst>
                                    </p:anim>
                                    <p:anim calcmode="lin" valueType="num">
                                      <p:cBhvr>
                                        <p:cTn id="26" dur="500" fill="hold"/>
                                        <p:tgtEl>
                                          <p:spTgt spid="43012"/>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43013"/>
                                        </p:tgtEl>
                                        <p:attrNameLst>
                                          <p:attrName>style.visibility</p:attrName>
                                        </p:attrNameLst>
                                      </p:cBhvr>
                                      <p:to>
                                        <p:strVal val="visible"/>
                                      </p:to>
                                    </p:set>
                                    <p:anim calcmode="lin" valueType="num">
                                      <p:cBhvr>
                                        <p:cTn id="31" dur="500" fill="hold"/>
                                        <p:tgtEl>
                                          <p:spTgt spid="43013"/>
                                        </p:tgtEl>
                                        <p:attrNameLst>
                                          <p:attrName>ppt_x</p:attrName>
                                        </p:attrNameLst>
                                      </p:cBhvr>
                                      <p:tavLst>
                                        <p:tav tm="0">
                                          <p:val>
                                            <p:strVal val="#ppt_x-#ppt_w/2"/>
                                          </p:val>
                                        </p:tav>
                                        <p:tav tm="100000">
                                          <p:val>
                                            <p:strVal val="#ppt_x"/>
                                          </p:val>
                                        </p:tav>
                                      </p:tavLst>
                                    </p:anim>
                                    <p:anim calcmode="lin" valueType="num">
                                      <p:cBhvr>
                                        <p:cTn id="32" dur="500" fill="hold"/>
                                        <p:tgtEl>
                                          <p:spTgt spid="43013"/>
                                        </p:tgtEl>
                                        <p:attrNameLst>
                                          <p:attrName>ppt_y</p:attrName>
                                        </p:attrNameLst>
                                      </p:cBhvr>
                                      <p:tavLst>
                                        <p:tav tm="0">
                                          <p:val>
                                            <p:strVal val="#ppt_y"/>
                                          </p:val>
                                        </p:tav>
                                        <p:tav tm="100000">
                                          <p:val>
                                            <p:strVal val="#ppt_y"/>
                                          </p:val>
                                        </p:tav>
                                      </p:tavLst>
                                    </p:anim>
                                    <p:anim calcmode="lin" valueType="num">
                                      <p:cBhvr>
                                        <p:cTn id="33" dur="500" fill="hold"/>
                                        <p:tgtEl>
                                          <p:spTgt spid="43013"/>
                                        </p:tgtEl>
                                        <p:attrNameLst>
                                          <p:attrName>ppt_w</p:attrName>
                                        </p:attrNameLst>
                                      </p:cBhvr>
                                      <p:tavLst>
                                        <p:tav tm="0">
                                          <p:val>
                                            <p:fltVal val="0"/>
                                          </p:val>
                                        </p:tav>
                                        <p:tav tm="100000">
                                          <p:val>
                                            <p:strVal val="#ppt_w"/>
                                          </p:val>
                                        </p:tav>
                                      </p:tavLst>
                                    </p:anim>
                                    <p:anim calcmode="lin" valueType="num">
                                      <p:cBhvr>
                                        <p:cTn id="34" dur="500" fill="hold"/>
                                        <p:tgtEl>
                                          <p:spTgt spid="430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P spid="43011" grpId="0" autoUpdateAnimBg="0"/>
      <p:bldP spid="43012" grpId="0" autoUpdateAnimBg="0"/>
      <p:bldP spid="4301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56812A-5919-4DB4-9E4A-78EDA072B854}" type="slidenum">
              <a:rPr lang="en-US" altLang="en-US">
                <a:solidFill>
                  <a:srgbClr val="003366"/>
                </a:solidFill>
              </a:rPr>
              <a:pPr eaLnBrk="1" hangingPunct="1"/>
              <a:t>2</a:t>
            </a:fld>
            <a:endParaRPr lang="en-US" altLang="en-US">
              <a:solidFill>
                <a:srgbClr val="003366"/>
              </a:solidFill>
            </a:endParaRPr>
          </a:p>
        </p:txBody>
      </p:sp>
      <p:sp>
        <p:nvSpPr>
          <p:cNvPr id="4100" name="Rectangle 2"/>
          <p:cNvSpPr>
            <a:spLocks noGrp="1" noChangeArrowheads="1"/>
          </p:cNvSpPr>
          <p:nvPr>
            <p:ph type="title"/>
          </p:nvPr>
        </p:nvSpPr>
        <p:spPr>
          <a:xfrm>
            <a:off x="457200" y="274638"/>
            <a:ext cx="8458200" cy="1143000"/>
          </a:xfrm>
        </p:spPr>
        <p:txBody>
          <a:bodyPr/>
          <a:lstStyle/>
          <a:p>
            <a:r>
              <a:rPr lang="es-ES" altLang="en-US" sz="4000" smtClean="0"/>
              <a:t> ¡La Mayoría de Accidentes son Prevenibles!</a:t>
            </a:r>
            <a:endParaRPr lang="en-US" altLang="en-US" sz="4000" smtClean="0"/>
          </a:p>
        </p:txBody>
      </p:sp>
      <p:grpSp>
        <p:nvGrpSpPr>
          <p:cNvPr id="4101" name="Group 3"/>
          <p:cNvGrpSpPr>
            <a:grpSpLocks/>
          </p:cNvGrpSpPr>
          <p:nvPr/>
        </p:nvGrpSpPr>
        <p:grpSpPr bwMode="auto">
          <a:xfrm>
            <a:off x="1066800" y="2209800"/>
            <a:ext cx="7391400" cy="3913188"/>
            <a:chOff x="672" y="1392"/>
            <a:chExt cx="4656" cy="2465"/>
          </a:xfrm>
        </p:grpSpPr>
        <p:pic>
          <p:nvPicPr>
            <p:cNvPr id="4102" name="Picture 4" descr="tri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1392"/>
              <a:ext cx="2688" cy="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3" name="Group 5"/>
            <p:cNvGrpSpPr>
              <a:grpSpLocks/>
            </p:cNvGrpSpPr>
            <p:nvPr/>
          </p:nvGrpSpPr>
          <p:grpSpPr bwMode="auto">
            <a:xfrm>
              <a:off x="2880" y="2736"/>
              <a:ext cx="2448" cy="327"/>
              <a:chOff x="2880" y="2736"/>
              <a:chExt cx="2448" cy="327"/>
            </a:xfrm>
          </p:grpSpPr>
          <p:sp>
            <p:nvSpPr>
              <p:cNvPr id="4110" name="Text Box 6"/>
              <p:cNvSpPr txBox="1">
                <a:spLocks noChangeArrowheads="1"/>
              </p:cNvSpPr>
              <p:nvPr/>
            </p:nvSpPr>
            <p:spPr bwMode="auto">
              <a:xfrm>
                <a:off x="3216" y="2736"/>
                <a:ext cx="211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s-ES" altLang="en-US" sz="2800" b="1"/>
                  <a:t>63% error humano</a:t>
                </a:r>
                <a:endParaRPr lang="es-ES" altLang="en-US" sz="2800"/>
              </a:p>
            </p:txBody>
          </p:sp>
          <p:sp>
            <p:nvSpPr>
              <p:cNvPr id="4111" name="Line 7"/>
              <p:cNvSpPr>
                <a:spLocks noChangeShapeType="1"/>
              </p:cNvSpPr>
              <p:nvPr/>
            </p:nvSpPr>
            <p:spPr bwMode="auto">
              <a:xfrm flipH="1">
                <a:off x="2880" y="2880"/>
                <a:ext cx="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104" name="Group 8"/>
            <p:cNvGrpSpPr>
              <a:grpSpLocks/>
            </p:cNvGrpSpPr>
            <p:nvPr/>
          </p:nvGrpSpPr>
          <p:grpSpPr bwMode="auto">
            <a:xfrm>
              <a:off x="2592" y="1920"/>
              <a:ext cx="2688" cy="330"/>
              <a:chOff x="2592" y="1920"/>
              <a:chExt cx="2688" cy="330"/>
            </a:xfrm>
          </p:grpSpPr>
          <p:sp>
            <p:nvSpPr>
              <p:cNvPr id="4108" name="Text Box 9"/>
              <p:cNvSpPr txBox="1">
                <a:spLocks noChangeArrowheads="1"/>
              </p:cNvSpPr>
              <p:nvPr/>
            </p:nvSpPr>
            <p:spPr bwMode="auto">
              <a:xfrm>
                <a:off x="3216" y="1920"/>
                <a:ext cx="206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s-ES" altLang="en-US" sz="2800" b="1"/>
                  <a:t>33% ambiente</a:t>
                </a:r>
              </a:p>
            </p:txBody>
          </p:sp>
          <p:sp>
            <p:nvSpPr>
              <p:cNvPr id="4109" name="Line 10"/>
              <p:cNvSpPr>
                <a:spLocks noChangeShapeType="1"/>
              </p:cNvSpPr>
              <p:nvPr/>
            </p:nvSpPr>
            <p:spPr bwMode="auto">
              <a:xfrm flipH="1">
                <a:off x="2592" y="2096"/>
                <a:ext cx="57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105" name="Group 11"/>
            <p:cNvGrpSpPr>
              <a:grpSpLocks/>
            </p:cNvGrpSpPr>
            <p:nvPr/>
          </p:nvGrpSpPr>
          <p:grpSpPr bwMode="auto">
            <a:xfrm>
              <a:off x="2256" y="1440"/>
              <a:ext cx="2832" cy="327"/>
              <a:chOff x="2256" y="1440"/>
              <a:chExt cx="2832" cy="327"/>
            </a:xfrm>
          </p:grpSpPr>
          <p:sp>
            <p:nvSpPr>
              <p:cNvPr id="4106" name="Text Box 12"/>
              <p:cNvSpPr txBox="1">
                <a:spLocks noChangeArrowheads="1"/>
              </p:cNvSpPr>
              <p:nvPr/>
            </p:nvSpPr>
            <p:spPr bwMode="auto">
              <a:xfrm>
                <a:off x="3216" y="1440"/>
                <a:ext cx="187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s-ES" altLang="en-US" sz="2800" b="1">
                    <a:solidFill>
                      <a:srgbClr val="333399"/>
                    </a:solidFill>
                  </a:rPr>
                  <a:t>4% </a:t>
                </a:r>
                <a:r>
                  <a:rPr lang="es-ES" altLang="en-US" sz="2800" b="1"/>
                  <a:t>equipo</a:t>
                </a:r>
                <a:endParaRPr lang="es-ES" altLang="en-US" sz="2800" b="1">
                  <a:solidFill>
                    <a:srgbClr val="333399"/>
                  </a:solidFill>
                </a:endParaRPr>
              </a:p>
            </p:txBody>
          </p:sp>
          <p:sp>
            <p:nvSpPr>
              <p:cNvPr id="4107" name="Line 13"/>
              <p:cNvSpPr>
                <a:spLocks noChangeShapeType="1"/>
              </p:cNvSpPr>
              <p:nvPr/>
            </p:nvSpPr>
            <p:spPr bwMode="auto">
              <a:xfrm flipH="1">
                <a:off x="2256" y="1632"/>
                <a:ext cx="9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D8836F-8512-4B52-80F4-15ABDBD8FB5B}" type="slidenum">
              <a:rPr lang="en-US" altLang="en-US">
                <a:solidFill>
                  <a:srgbClr val="003366"/>
                </a:solidFill>
              </a:rPr>
              <a:pPr eaLnBrk="1" hangingPunct="1"/>
              <a:t>20</a:t>
            </a:fld>
            <a:endParaRPr lang="en-US" altLang="en-US">
              <a:solidFill>
                <a:srgbClr val="003366"/>
              </a:solidFill>
            </a:endParaRPr>
          </a:p>
        </p:txBody>
      </p:sp>
      <p:sp>
        <p:nvSpPr>
          <p:cNvPr id="45060" name="Rectangle 4"/>
          <p:cNvSpPr>
            <a:spLocks noGrp="1" noChangeArrowheads="1"/>
          </p:cNvSpPr>
          <p:nvPr>
            <p:ph type="body" idx="1"/>
          </p:nvPr>
        </p:nvSpPr>
        <p:spPr/>
        <p:txBody>
          <a:bodyPr/>
          <a:lstStyle/>
          <a:p>
            <a:pPr eaLnBrk="1" hangingPunct="1"/>
            <a:r>
              <a:rPr lang="es-ES" altLang="en-US" smtClean="0"/>
              <a:t>¿Cuáles son algunos de los síntomas de monóxido de carbono?</a:t>
            </a:r>
          </a:p>
          <a:p>
            <a:pPr eaLnBrk="1" hangingPunct="1"/>
            <a:r>
              <a:rPr lang="es-ES" altLang="en-US" smtClean="0"/>
              <a:t>¿Cómo usted se puede proteger y a sus pasajeros?</a:t>
            </a:r>
          </a:p>
          <a:p>
            <a:pPr eaLnBrk="1" hangingPunct="1"/>
            <a:r>
              <a:rPr lang="es-ES" altLang="en-US" smtClean="0"/>
              <a:t>¿Cómo puede usted tratar de evitar que esto suceda?</a:t>
            </a:r>
          </a:p>
        </p:txBody>
      </p:sp>
      <p:sp>
        <p:nvSpPr>
          <p:cNvPr id="22533" name="Oval 8"/>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22534" name="Oval 9"/>
          <p:cNvSpPr>
            <a:spLocks noChangeArrowheads="1"/>
          </p:cNvSpPr>
          <p:nvPr/>
        </p:nvSpPr>
        <p:spPr bwMode="auto">
          <a:xfrm>
            <a:off x="447675" y="28289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2</a:t>
            </a:r>
            <a:endParaRPr lang="en-US" altLang="en-US"/>
          </a:p>
        </p:txBody>
      </p:sp>
      <p:sp>
        <p:nvSpPr>
          <p:cNvPr id="22535" name="Oval 10"/>
          <p:cNvSpPr>
            <a:spLocks noChangeArrowheads="1"/>
          </p:cNvSpPr>
          <p:nvPr/>
        </p:nvSpPr>
        <p:spPr bwMode="auto">
          <a:xfrm>
            <a:off x="447675" y="38862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3</a:t>
            </a:r>
            <a:endParaRPr lang="en-US" altLang="en-US"/>
          </a:p>
        </p:txBody>
      </p:sp>
      <p:sp>
        <p:nvSpPr>
          <p:cNvPr id="22536" name="Rectangle 13"/>
          <p:cNvSpPr>
            <a:spLocks noGrp="1" noChangeArrowheads="1"/>
          </p:cNvSpPr>
          <p:nvPr>
            <p:ph type="title"/>
          </p:nvPr>
        </p:nvSpPr>
        <p:spPr/>
        <p:txBody>
          <a:bodyPr/>
          <a:lstStyle/>
          <a:p>
            <a:pPr eaLnBrk="1" hangingPunct="1"/>
            <a:r>
              <a:rPr lang="es-ES" altLang="en-US" sz="4000" b="0" smtClean="0"/>
              <a:t>Envenenamiento Por Monóxido de Carbono</a:t>
            </a:r>
          </a:p>
        </p:txBody>
      </p:sp>
      <p:pic>
        <p:nvPicPr>
          <p:cNvPr id="22537" name="Picture 15" descr="family_with_CO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403725"/>
            <a:ext cx="3733800" cy="222567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anim calcmode="lin" valueType="num">
                                      <p:cBhvr additive="base">
                                        <p:cTn id="7" dur="500" fill="hold"/>
                                        <p:tgtEl>
                                          <p:spTgt spid="450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60">
                                            <p:txEl>
                                              <p:pRg st="1" end="1"/>
                                            </p:txEl>
                                          </p:spTgt>
                                        </p:tgtEl>
                                        <p:attrNameLst>
                                          <p:attrName>style.visibility</p:attrName>
                                        </p:attrNameLst>
                                      </p:cBhvr>
                                      <p:to>
                                        <p:strVal val="visible"/>
                                      </p:to>
                                    </p:set>
                                    <p:anim calcmode="lin" valueType="num">
                                      <p:cBhvr additive="base">
                                        <p:cTn id="13" dur="500" fill="hold"/>
                                        <p:tgtEl>
                                          <p:spTgt spid="4506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60">
                                            <p:txEl>
                                              <p:pRg st="2" end="2"/>
                                            </p:txEl>
                                          </p:spTgt>
                                        </p:tgtEl>
                                        <p:attrNameLst>
                                          <p:attrName>style.visibility</p:attrName>
                                        </p:attrNameLst>
                                      </p:cBhvr>
                                      <p:to>
                                        <p:strVal val="visible"/>
                                      </p:to>
                                    </p:set>
                                    <p:anim calcmode="lin" valueType="num">
                                      <p:cBhvr additive="base">
                                        <p:cTn id="19" dur="500" fill="hold"/>
                                        <p:tgtEl>
                                          <p:spTgt spid="4506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6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A8EE85-E906-4177-A5F4-137FBA7472FB}" type="slidenum">
              <a:rPr lang="en-US" altLang="en-US">
                <a:solidFill>
                  <a:srgbClr val="003366"/>
                </a:solidFill>
              </a:rPr>
              <a:pPr eaLnBrk="1" hangingPunct="1"/>
              <a:t>21</a:t>
            </a:fld>
            <a:endParaRPr lang="en-US" altLang="en-US">
              <a:solidFill>
                <a:srgbClr val="003366"/>
              </a:solidFill>
            </a:endParaRPr>
          </a:p>
        </p:txBody>
      </p:sp>
      <p:sp>
        <p:nvSpPr>
          <p:cNvPr id="23556" name="Rectangle 2"/>
          <p:cNvSpPr>
            <a:spLocks noChangeArrowheads="1"/>
          </p:cNvSpPr>
          <p:nvPr/>
        </p:nvSpPr>
        <p:spPr bwMode="auto">
          <a:xfrm>
            <a:off x="1752600" y="5334000"/>
            <a:ext cx="6629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ct val="20000"/>
              </a:spcBef>
            </a:pPr>
            <a:r>
              <a:rPr lang="en-US" altLang="en-US" sz="3200" b="1"/>
              <a:t>	</a:t>
            </a:r>
            <a:r>
              <a:rPr lang="es-ES" altLang="en-US" sz="3200" b="1"/>
              <a:t>El flujo de aire puede aspirar       humos dentro del bote.</a:t>
            </a:r>
          </a:p>
        </p:txBody>
      </p:sp>
      <p:sp>
        <p:nvSpPr>
          <p:cNvPr id="23557" name="Rectangle 3"/>
          <p:cNvSpPr>
            <a:spLocks noGrp="1" noChangeArrowheads="1"/>
          </p:cNvSpPr>
          <p:nvPr>
            <p:ph type="title" idx="4294967295"/>
          </p:nvPr>
        </p:nvSpPr>
        <p:spPr/>
        <p:txBody>
          <a:bodyPr/>
          <a:lstStyle/>
          <a:p>
            <a:pPr eaLnBrk="1" hangingPunct="1"/>
            <a:r>
              <a:rPr lang="es-ES" altLang="en-US" smtClean="0"/>
              <a:t>Efecto de Camioneta</a:t>
            </a:r>
          </a:p>
        </p:txBody>
      </p:sp>
      <p:grpSp>
        <p:nvGrpSpPr>
          <p:cNvPr id="23558" name="Group 16"/>
          <p:cNvGrpSpPr>
            <a:grpSpLocks/>
          </p:cNvGrpSpPr>
          <p:nvPr/>
        </p:nvGrpSpPr>
        <p:grpSpPr bwMode="auto">
          <a:xfrm>
            <a:off x="1485900" y="2209800"/>
            <a:ext cx="6172200" cy="3038475"/>
            <a:chOff x="936" y="1392"/>
            <a:chExt cx="3888" cy="1914"/>
          </a:xfrm>
        </p:grpSpPr>
        <p:pic>
          <p:nvPicPr>
            <p:cNvPr id="23559" name="Picture 5" descr="Carbon Monoxide po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 y="1392"/>
              <a:ext cx="3888" cy="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Line 6"/>
            <p:cNvSpPr>
              <a:spLocks noChangeShapeType="1"/>
            </p:cNvSpPr>
            <p:nvPr/>
          </p:nvSpPr>
          <p:spPr bwMode="auto">
            <a:xfrm>
              <a:off x="976" y="2988"/>
              <a:ext cx="3572" cy="276"/>
            </a:xfrm>
            <a:prstGeom prst="line">
              <a:avLst/>
            </a:prstGeom>
            <a:noFill/>
            <a:ln w="762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1" name="Line 7"/>
            <p:cNvSpPr>
              <a:spLocks noChangeShapeType="1"/>
            </p:cNvSpPr>
            <p:nvPr/>
          </p:nvSpPr>
          <p:spPr bwMode="auto">
            <a:xfrm flipH="1">
              <a:off x="988" y="1638"/>
              <a:ext cx="528" cy="1344"/>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2" name="Line 8"/>
            <p:cNvSpPr>
              <a:spLocks noChangeShapeType="1"/>
            </p:cNvSpPr>
            <p:nvPr/>
          </p:nvSpPr>
          <p:spPr bwMode="auto">
            <a:xfrm>
              <a:off x="1504" y="1636"/>
              <a:ext cx="768" cy="48"/>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3" name="Line 9"/>
            <p:cNvSpPr>
              <a:spLocks noChangeShapeType="1"/>
            </p:cNvSpPr>
            <p:nvPr/>
          </p:nvSpPr>
          <p:spPr bwMode="auto">
            <a:xfrm>
              <a:off x="4372" y="2732"/>
              <a:ext cx="176" cy="552"/>
            </a:xfrm>
            <a:prstGeom prst="line">
              <a:avLst/>
            </a:prstGeom>
            <a:noFill/>
            <a:ln w="762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4" name="Line 10"/>
            <p:cNvSpPr>
              <a:spLocks noChangeShapeType="1"/>
            </p:cNvSpPr>
            <p:nvPr/>
          </p:nvSpPr>
          <p:spPr bwMode="auto">
            <a:xfrm>
              <a:off x="2984" y="1700"/>
              <a:ext cx="528" cy="48"/>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B453DD-BF33-4C71-8867-7EBE361430E2}" type="slidenum">
              <a:rPr lang="en-US" altLang="en-US">
                <a:solidFill>
                  <a:srgbClr val="003366"/>
                </a:solidFill>
              </a:rPr>
              <a:pPr eaLnBrk="1" hangingPunct="1"/>
              <a:t>22</a:t>
            </a:fld>
            <a:endParaRPr lang="en-US" altLang="en-US">
              <a:solidFill>
                <a:srgbClr val="003366"/>
              </a:solidFill>
            </a:endParaRPr>
          </a:p>
        </p:txBody>
      </p:sp>
      <p:pic>
        <p:nvPicPr>
          <p:cNvPr id="24580" name="Picture 2" descr="rescu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725" y="4067175"/>
            <a:ext cx="38862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3"/>
          <p:cNvSpPr>
            <a:spLocks noGrp="1" noChangeArrowheads="1"/>
          </p:cNvSpPr>
          <p:nvPr>
            <p:ph type="body" idx="1"/>
          </p:nvPr>
        </p:nvSpPr>
        <p:spPr>
          <a:xfrm>
            <a:off x="466725" y="1600200"/>
            <a:ext cx="8229600" cy="3771900"/>
          </a:xfrm>
        </p:spPr>
        <p:txBody>
          <a:bodyPr/>
          <a:lstStyle/>
          <a:p>
            <a:pPr eaLnBrk="1" hangingPunct="1"/>
            <a:r>
              <a:rPr lang="es-ES" altLang="en-US" smtClean="0"/>
              <a:t>Si una persona se lesiona en el bote, qué primeros auxilios debe brindar cuando hay:</a:t>
            </a:r>
          </a:p>
          <a:p>
            <a:pPr lvl="1" eaLnBrk="1" hangingPunct="1"/>
            <a:r>
              <a:rPr lang="es-ES" altLang="en-US" smtClean="0"/>
              <a:t>Sangrado</a:t>
            </a:r>
          </a:p>
          <a:p>
            <a:pPr lvl="1" eaLnBrk="1" hangingPunct="1"/>
            <a:r>
              <a:rPr lang="es-ES" altLang="en-US" smtClean="0"/>
              <a:t>Quemaduras</a:t>
            </a:r>
          </a:p>
          <a:p>
            <a:pPr lvl="1" eaLnBrk="1" hangingPunct="1"/>
            <a:r>
              <a:rPr lang="es-ES" altLang="en-US" smtClean="0"/>
              <a:t>Huesos rotos</a:t>
            </a:r>
          </a:p>
          <a:p>
            <a:pPr lvl="1" eaLnBrk="1" hangingPunct="1"/>
            <a:r>
              <a:rPr lang="es-ES" altLang="en-US" smtClean="0"/>
              <a:t>Lesiones en la cabeza                                     y el cuello</a:t>
            </a:r>
          </a:p>
        </p:txBody>
      </p:sp>
      <p:sp>
        <p:nvSpPr>
          <p:cNvPr id="24582" name="Rectangle 4"/>
          <p:cNvSpPr>
            <a:spLocks noGrp="1" noChangeArrowheads="1"/>
          </p:cNvSpPr>
          <p:nvPr>
            <p:ph type="title"/>
          </p:nvPr>
        </p:nvSpPr>
        <p:spPr/>
        <p:txBody>
          <a:bodyPr/>
          <a:lstStyle/>
          <a:p>
            <a:pPr eaLnBrk="1" hangingPunct="1"/>
            <a:r>
              <a:rPr lang="es-ES" altLang="en-US" smtClean="0"/>
              <a:t>Lesiones Graves</a:t>
            </a:r>
          </a:p>
        </p:txBody>
      </p:sp>
      <p:sp>
        <p:nvSpPr>
          <p:cNvPr id="24583" name="Oval 10"/>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9C688D-5D50-436A-818D-FFF082EF945C}" type="slidenum">
              <a:rPr lang="en-US" altLang="en-US">
                <a:solidFill>
                  <a:srgbClr val="003366"/>
                </a:solidFill>
              </a:rPr>
              <a:pPr eaLnBrk="1" hangingPunct="1"/>
              <a:t>23</a:t>
            </a:fld>
            <a:endParaRPr lang="en-US" altLang="en-US">
              <a:solidFill>
                <a:srgbClr val="003366"/>
              </a:solidFill>
            </a:endParaRPr>
          </a:p>
        </p:txBody>
      </p:sp>
      <p:pic>
        <p:nvPicPr>
          <p:cNvPr id="25604" name="Picture 2" descr="first a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1338" y="2408238"/>
            <a:ext cx="5521325"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3"/>
          <p:cNvSpPr>
            <a:spLocks noChangeArrowheads="1"/>
          </p:cNvSpPr>
          <p:nvPr/>
        </p:nvSpPr>
        <p:spPr bwMode="auto">
          <a:xfrm>
            <a:off x="990600" y="1600200"/>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n-US" sz="2800" b="1"/>
              <a:t>Mantener un Botiquín de Primeros Auxilios</a:t>
            </a:r>
          </a:p>
        </p:txBody>
      </p:sp>
      <p:sp>
        <p:nvSpPr>
          <p:cNvPr id="25606" name="Rectangle 4"/>
          <p:cNvSpPr>
            <a:spLocks noGrp="1" noChangeArrowheads="1"/>
          </p:cNvSpPr>
          <p:nvPr>
            <p:ph type="title" idx="4294967295"/>
          </p:nvPr>
        </p:nvSpPr>
        <p:spPr/>
        <p:txBody>
          <a:bodyPr/>
          <a:lstStyle/>
          <a:p>
            <a:pPr eaLnBrk="1" hangingPunct="1"/>
            <a:r>
              <a:rPr lang="es-ES" altLang="en-US" smtClean="0"/>
              <a:t>Saber Como Manejar</a:t>
            </a:r>
            <a:br>
              <a:rPr lang="es-ES" altLang="en-US" smtClean="0"/>
            </a:br>
            <a:r>
              <a:rPr lang="es-ES" altLang="en-US" smtClean="0"/>
              <a:t>Las Lesiones</a:t>
            </a:r>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A44EF7-8605-493A-B29E-10F9E48E6B74}" type="slidenum">
              <a:rPr lang="en-US" altLang="en-US">
                <a:solidFill>
                  <a:srgbClr val="003366"/>
                </a:solidFill>
              </a:rPr>
              <a:pPr eaLnBrk="1" hangingPunct="1"/>
              <a:t>24</a:t>
            </a:fld>
            <a:endParaRPr lang="en-US" altLang="en-US">
              <a:solidFill>
                <a:srgbClr val="003366"/>
              </a:solidFill>
            </a:endParaRPr>
          </a:p>
        </p:txBody>
      </p:sp>
      <p:sp>
        <p:nvSpPr>
          <p:cNvPr id="26628" name="Rectangle 2"/>
          <p:cNvSpPr>
            <a:spLocks noGrp="1" noChangeArrowheads="1"/>
          </p:cNvSpPr>
          <p:nvPr>
            <p:ph type="title"/>
          </p:nvPr>
        </p:nvSpPr>
        <p:spPr>
          <a:xfrm>
            <a:off x="457200" y="274638"/>
            <a:ext cx="8229600" cy="1249362"/>
          </a:xfrm>
        </p:spPr>
        <p:txBody>
          <a:bodyPr/>
          <a:lstStyle/>
          <a:p>
            <a:pPr eaLnBrk="1" hangingPunct="1"/>
            <a:r>
              <a:rPr lang="es-ES" altLang="en-US" b="0" smtClean="0"/>
              <a:t>Si Usted Tiene Que</a:t>
            </a:r>
            <a:br>
              <a:rPr lang="es-ES" altLang="en-US" b="0" smtClean="0"/>
            </a:br>
            <a:r>
              <a:rPr lang="es-ES" altLang="en-US" b="0" smtClean="0"/>
              <a:t>Ir En El Agua</a:t>
            </a:r>
          </a:p>
        </p:txBody>
      </p:sp>
      <p:pic>
        <p:nvPicPr>
          <p:cNvPr id="26629" name="Picture 3" descr="1 dolph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850" y="4781550"/>
            <a:ext cx="12001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6"/>
          <p:cNvSpPr>
            <a:spLocks noGrp="1" noChangeArrowheads="1"/>
          </p:cNvSpPr>
          <p:nvPr>
            <p:ph type="body" idx="1"/>
          </p:nvPr>
        </p:nvSpPr>
        <p:spPr>
          <a:xfrm>
            <a:off x="457200" y="1600200"/>
            <a:ext cx="8458200" cy="4525963"/>
          </a:xfrm>
        </p:spPr>
        <p:txBody>
          <a:bodyPr/>
          <a:lstStyle/>
          <a:p>
            <a:pPr>
              <a:lnSpc>
                <a:spcPct val="85000"/>
              </a:lnSpc>
              <a:spcBef>
                <a:spcPct val="50000"/>
              </a:spcBef>
            </a:pPr>
            <a:r>
              <a:rPr lang="es-ES" altLang="en-US" smtClean="0"/>
              <a:t>¿Quién recuerda las cuatro etapas de la inmersión en agua fría?</a:t>
            </a:r>
          </a:p>
          <a:p>
            <a:pPr>
              <a:lnSpc>
                <a:spcPct val="85000"/>
              </a:lnSpc>
              <a:spcBef>
                <a:spcPct val="50000"/>
              </a:spcBef>
              <a:buFontTx/>
              <a:buNone/>
            </a:pPr>
            <a:r>
              <a:rPr lang="es-ES" altLang="en-US" smtClean="0"/>
              <a:t>	Agua fría puede causar la muerte – Póngase su PFD</a:t>
            </a:r>
          </a:p>
          <a:p>
            <a:pPr>
              <a:lnSpc>
                <a:spcPct val="85000"/>
              </a:lnSpc>
              <a:spcBef>
                <a:spcPct val="50000"/>
              </a:spcBef>
            </a:pPr>
            <a:endParaRPr lang="en-US" altLang="en-US" smtClean="0"/>
          </a:p>
        </p:txBody>
      </p:sp>
      <p:sp>
        <p:nvSpPr>
          <p:cNvPr id="26631" name="Oval 7"/>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1A4089-60CA-4371-A61B-41A0E15CD624}" type="slidenum">
              <a:rPr lang="en-US" altLang="en-US">
                <a:solidFill>
                  <a:srgbClr val="003366"/>
                </a:solidFill>
              </a:rPr>
              <a:pPr eaLnBrk="1" hangingPunct="1"/>
              <a:t>25</a:t>
            </a:fld>
            <a:endParaRPr lang="en-US" altLang="en-US">
              <a:solidFill>
                <a:srgbClr val="003366"/>
              </a:solidFill>
            </a:endParaRPr>
          </a:p>
        </p:txBody>
      </p:sp>
      <p:sp>
        <p:nvSpPr>
          <p:cNvPr id="27652" name="Rectangle 2"/>
          <p:cNvSpPr>
            <a:spLocks noGrp="1" noChangeArrowheads="1"/>
          </p:cNvSpPr>
          <p:nvPr>
            <p:ph type="title"/>
          </p:nvPr>
        </p:nvSpPr>
        <p:spPr>
          <a:xfrm>
            <a:off x="447675" y="152400"/>
            <a:ext cx="8229600" cy="1143000"/>
          </a:xfrm>
        </p:spPr>
        <p:txBody>
          <a:bodyPr/>
          <a:lstStyle/>
          <a:p>
            <a:pPr eaLnBrk="1" hangingPunct="1"/>
            <a:r>
              <a:rPr lang="es-ES" altLang="en-US" b="0" smtClean="0"/>
              <a:t>Hipotermia Puede </a:t>
            </a:r>
            <a:br>
              <a:rPr lang="es-ES" altLang="en-US" b="0" smtClean="0"/>
            </a:br>
            <a:r>
              <a:rPr lang="es-ES" altLang="en-US" b="0" smtClean="0"/>
              <a:t>Causar La Muerte</a:t>
            </a:r>
          </a:p>
        </p:txBody>
      </p:sp>
      <p:pic>
        <p:nvPicPr>
          <p:cNvPr id="27653" name="Picture 4" descr="1 dolph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850" y="4781550"/>
            <a:ext cx="12001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6"/>
          <p:cNvSpPr>
            <a:spLocks noGrp="1" noChangeArrowheads="1"/>
          </p:cNvSpPr>
          <p:nvPr>
            <p:ph type="body" idx="1"/>
          </p:nvPr>
        </p:nvSpPr>
        <p:spPr/>
        <p:txBody>
          <a:bodyPr/>
          <a:lstStyle/>
          <a:p>
            <a:pPr eaLnBrk="1" hangingPunct="1"/>
            <a:r>
              <a:rPr lang="es-ES" altLang="en-US" smtClean="0"/>
              <a:t>¿Cuáles son algunos de los síntomas?</a:t>
            </a:r>
          </a:p>
          <a:p>
            <a:pPr eaLnBrk="1" hangingPunct="1"/>
            <a:endParaRPr lang="en-US" altLang="en-US" smtClean="0"/>
          </a:p>
        </p:txBody>
      </p:sp>
      <p:sp>
        <p:nvSpPr>
          <p:cNvPr id="27655" name="Oval 7"/>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65E21F-D6F0-48A8-920D-CB8D7152935F}" type="slidenum">
              <a:rPr lang="en-US" altLang="en-US">
                <a:solidFill>
                  <a:srgbClr val="003366"/>
                </a:solidFill>
              </a:rPr>
              <a:pPr eaLnBrk="1" hangingPunct="1"/>
              <a:t>26</a:t>
            </a:fld>
            <a:endParaRPr lang="en-US" altLang="en-US">
              <a:solidFill>
                <a:srgbClr val="003366"/>
              </a:solidFill>
            </a:endParaRPr>
          </a:p>
        </p:txBody>
      </p:sp>
      <p:pic>
        <p:nvPicPr>
          <p:cNvPr id="28676" name="Picture 2" descr="hel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300" y="1676400"/>
            <a:ext cx="6400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3"/>
          <p:cNvSpPr>
            <a:spLocks noChangeArrowheads="1"/>
          </p:cNvSpPr>
          <p:nvPr/>
        </p:nvSpPr>
        <p:spPr bwMode="auto">
          <a:xfrm>
            <a:off x="381000" y="5181600"/>
            <a:ext cx="8610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 altLang="en-US" sz="3200" b="1"/>
              <a:t>Reduce la exposición de las partes del cuerpo que pierden calor fácilmente.</a:t>
            </a:r>
          </a:p>
        </p:txBody>
      </p:sp>
      <p:sp>
        <p:nvSpPr>
          <p:cNvPr id="28678" name="Rectangle 4"/>
          <p:cNvSpPr>
            <a:spLocks noGrp="1" noChangeArrowheads="1"/>
          </p:cNvSpPr>
          <p:nvPr>
            <p:ph type="title" idx="4294967295"/>
          </p:nvPr>
        </p:nvSpPr>
        <p:spPr/>
        <p:txBody>
          <a:bodyPr/>
          <a:lstStyle/>
          <a:p>
            <a:pPr eaLnBrk="1" hangingPunct="1"/>
            <a:r>
              <a:rPr lang="es-ES" altLang="en-US" b="0" smtClean="0">
                <a:solidFill>
                  <a:srgbClr val="CC0000"/>
                </a:solidFill>
              </a:rPr>
              <a:t>C</a:t>
            </a:r>
            <a:r>
              <a:rPr lang="es-ES" altLang="en-US" b="0" smtClean="0"/>
              <a:t>alor </a:t>
            </a:r>
            <a:r>
              <a:rPr lang="es-ES" altLang="en-US" b="0" smtClean="0">
                <a:solidFill>
                  <a:srgbClr val="CC0000"/>
                </a:solidFill>
              </a:rPr>
              <a:t>E</a:t>
            </a:r>
            <a:r>
              <a:rPr lang="es-ES" altLang="en-US" b="0" smtClean="0"/>
              <a:t>scapar </a:t>
            </a:r>
            <a:br>
              <a:rPr lang="es-ES" altLang="en-US" b="0" smtClean="0"/>
            </a:br>
            <a:r>
              <a:rPr lang="es-ES" altLang="en-US" b="0" smtClean="0">
                <a:solidFill>
                  <a:srgbClr val="CC0000"/>
                </a:solidFill>
              </a:rPr>
              <a:t>D</a:t>
            </a:r>
            <a:r>
              <a:rPr lang="es-ES" altLang="en-US" b="0" smtClean="0"/>
              <a:t>isminución </a:t>
            </a:r>
            <a:r>
              <a:rPr lang="es-ES" altLang="en-US" b="0" smtClean="0">
                <a:solidFill>
                  <a:srgbClr val="CC0000"/>
                </a:solidFill>
              </a:rPr>
              <a:t>P</a:t>
            </a:r>
            <a:r>
              <a:rPr lang="es-ES" altLang="en-US" b="0" smtClean="0"/>
              <a:t>osición</a:t>
            </a:r>
            <a:endParaRPr lang="es-ES" altLang="en-US" smtClean="0"/>
          </a:p>
        </p:txBody>
      </p:sp>
      <p:sp>
        <p:nvSpPr>
          <p:cNvPr id="2" name="TextBox 1"/>
          <p:cNvSpPr txBox="1"/>
          <p:nvPr/>
        </p:nvSpPr>
        <p:spPr>
          <a:xfrm rot="5400000">
            <a:off x="1027837" y="3317587"/>
            <a:ext cx="2339102" cy="584775"/>
          </a:xfrm>
          <a:prstGeom prst="rect">
            <a:avLst/>
          </a:prstGeom>
          <a:noFill/>
        </p:spPr>
        <p:txBody>
          <a:bodyPr vert="vert270">
            <a:spAutoFit/>
          </a:bodyPr>
          <a:lstStyle/>
          <a:p>
            <a:pPr algn="ctr">
              <a:defRPr/>
            </a:pPr>
            <a:r>
              <a:rPr lang="en-US" sz="1400" b="1" dirty="0">
                <a:solidFill>
                  <a:schemeClr val="bg1"/>
                </a:solidFill>
                <a:latin typeface="Arial" charset="0"/>
              </a:rPr>
              <a:t>H</a:t>
            </a:r>
          </a:p>
          <a:p>
            <a:pPr algn="ctr">
              <a:defRPr/>
            </a:pPr>
            <a:r>
              <a:rPr lang="en-US" sz="1400" b="1" dirty="0">
                <a:solidFill>
                  <a:schemeClr val="bg1"/>
                </a:solidFill>
                <a:latin typeface="Arial" charset="0"/>
              </a:rPr>
              <a:t>I</a:t>
            </a:r>
          </a:p>
          <a:p>
            <a:pPr algn="ctr">
              <a:defRPr/>
            </a:pPr>
            <a:r>
              <a:rPr lang="en-US" sz="1400" b="1" dirty="0">
                <a:solidFill>
                  <a:schemeClr val="bg1"/>
                </a:solidFill>
                <a:latin typeface="Arial" charset="0"/>
              </a:rPr>
              <a:t>P</a:t>
            </a:r>
          </a:p>
          <a:p>
            <a:pPr algn="ctr">
              <a:defRPr/>
            </a:pPr>
            <a:r>
              <a:rPr lang="en-US" sz="1400" b="1" dirty="0">
                <a:solidFill>
                  <a:schemeClr val="bg1"/>
                </a:solidFill>
                <a:latin typeface="Arial" charset="0"/>
              </a:rPr>
              <a:t>O</a:t>
            </a:r>
          </a:p>
          <a:p>
            <a:pPr algn="ctr">
              <a:defRPr/>
            </a:pPr>
            <a:r>
              <a:rPr lang="en-US" sz="1400" b="1" dirty="0">
                <a:solidFill>
                  <a:schemeClr val="bg1"/>
                </a:solidFill>
                <a:latin typeface="Arial" charset="0"/>
              </a:rPr>
              <a:t>T</a:t>
            </a:r>
          </a:p>
          <a:p>
            <a:pPr algn="ctr">
              <a:defRPr/>
            </a:pPr>
            <a:r>
              <a:rPr lang="en-US" sz="1400" b="1" dirty="0">
                <a:solidFill>
                  <a:schemeClr val="bg1"/>
                </a:solidFill>
                <a:latin typeface="Arial" charset="0"/>
              </a:rPr>
              <a:t>E</a:t>
            </a:r>
          </a:p>
          <a:p>
            <a:pPr algn="ctr">
              <a:defRPr/>
            </a:pPr>
            <a:r>
              <a:rPr lang="en-US" sz="1400" b="1" dirty="0">
                <a:solidFill>
                  <a:schemeClr val="bg1"/>
                </a:solidFill>
                <a:latin typeface="Arial" charset="0"/>
              </a:rPr>
              <a:t>R</a:t>
            </a:r>
          </a:p>
          <a:p>
            <a:pPr algn="ctr">
              <a:defRPr/>
            </a:pPr>
            <a:r>
              <a:rPr lang="en-US" sz="1400" b="1" dirty="0">
                <a:solidFill>
                  <a:schemeClr val="bg1"/>
                </a:solidFill>
                <a:latin typeface="Arial" charset="0"/>
              </a:rPr>
              <a:t>M</a:t>
            </a:r>
          </a:p>
          <a:p>
            <a:pPr algn="ctr">
              <a:defRPr/>
            </a:pPr>
            <a:r>
              <a:rPr lang="en-US" sz="1400" b="1" dirty="0">
                <a:solidFill>
                  <a:schemeClr val="bg1"/>
                </a:solidFill>
                <a:latin typeface="Arial" charset="0"/>
              </a:rPr>
              <a:t>I</a:t>
            </a:r>
          </a:p>
          <a:p>
            <a:pPr algn="ctr">
              <a:defRPr/>
            </a:pPr>
            <a:r>
              <a:rPr lang="en-US" sz="1400" b="1" dirty="0">
                <a:solidFill>
                  <a:schemeClr val="bg1"/>
                </a:solidFill>
                <a:latin typeface="Arial" charset="0"/>
              </a:rPr>
              <a:t>A</a:t>
            </a:r>
          </a:p>
        </p:txBody>
      </p:sp>
      <p:sp>
        <p:nvSpPr>
          <p:cNvPr id="3" name="Footer Placeholder 2"/>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558364-6EEA-46CC-B343-052534B417CF}" type="slidenum">
              <a:rPr lang="en-US" altLang="en-US">
                <a:solidFill>
                  <a:srgbClr val="003366"/>
                </a:solidFill>
              </a:rPr>
              <a:pPr eaLnBrk="1" hangingPunct="1"/>
              <a:t>27</a:t>
            </a:fld>
            <a:endParaRPr lang="en-US" altLang="en-US">
              <a:solidFill>
                <a:srgbClr val="003366"/>
              </a:solidFill>
            </a:endParaRPr>
          </a:p>
        </p:txBody>
      </p:sp>
      <p:pic>
        <p:nvPicPr>
          <p:cNvPr id="29700" name="Picture 2" descr="hudd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743200"/>
            <a:ext cx="35464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3"/>
          <p:cNvSpPr>
            <a:spLocks noGrp="1" noChangeArrowheads="1"/>
          </p:cNvSpPr>
          <p:nvPr>
            <p:ph type="title" idx="4294967295"/>
          </p:nvPr>
        </p:nvSpPr>
        <p:spPr/>
        <p:txBody>
          <a:bodyPr/>
          <a:lstStyle/>
          <a:p>
            <a:pPr eaLnBrk="1" hangingPunct="1"/>
            <a:r>
              <a:rPr lang="es-ES" altLang="en-US" b="0" smtClean="0"/>
              <a:t>Acurrucarse</a:t>
            </a:r>
          </a:p>
        </p:txBody>
      </p:sp>
      <p:sp>
        <p:nvSpPr>
          <p:cNvPr id="29702" name="Rectangle 4"/>
          <p:cNvSpPr>
            <a:spLocks noGrp="1" noChangeArrowheads="1"/>
          </p:cNvSpPr>
          <p:nvPr>
            <p:ph type="body" idx="4294967295"/>
          </p:nvPr>
        </p:nvSpPr>
        <p:spPr/>
        <p:txBody>
          <a:bodyPr/>
          <a:lstStyle/>
          <a:p>
            <a:pPr eaLnBrk="1" hangingPunct="1"/>
            <a:r>
              <a:rPr lang="es-ES" altLang="en-US" smtClean="0"/>
              <a:t>¿Cuáles son las ventajas de la posición de “acurrucarse”?</a:t>
            </a:r>
          </a:p>
        </p:txBody>
      </p:sp>
      <p:sp>
        <p:nvSpPr>
          <p:cNvPr id="29703" name="Oval 6"/>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702">
                                            <p:txEl>
                                              <p:pRg st="0" end="0"/>
                                            </p:txEl>
                                          </p:spTgt>
                                        </p:tgtEl>
                                        <p:attrNameLst>
                                          <p:attrName>style.visibility</p:attrName>
                                        </p:attrNameLst>
                                      </p:cBhvr>
                                      <p:to>
                                        <p:strVal val="visible"/>
                                      </p:to>
                                    </p:set>
                                    <p:anim calcmode="lin" valueType="num">
                                      <p:cBhvr additive="base">
                                        <p:cTn id="7" dur="500" fill="hold"/>
                                        <p:tgtEl>
                                          <p:spTgt spid="2970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70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E0A9F0-2F8F-4182-B6A3-AEAD47456FC6}" type="slidenum">
              <a:rPr lang="en-US" altLang="en-US">
                <a:solidFill>
                  <a:srgbClr val="003366"/>
                </a:solidFill>
              </a:rPr>
              <a:pPr eaLnBrk="1" hangingPunct="1"/>
              <a:t>28</a:t>
            </a:fld>
            <a:endParaRPr lang="en-US" altLang="en-US">
              <a:solidFill>
                <a:srgbClr val="003366"/>
              </a:solidFill>
            </a:endParaRPr>
          </a:p>
        </p:txBody>
      </p:sp>
      <p:pic>
        <p:nvPicPr>
          <p:cNvPr id="30724" name="Picture 2" descr="weat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744913"/>
            <a:ext cx="6172200"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Rectangle 4"/>
          <p:cNvSpPr>
            <a:spLocks noGrp="1" noChangeArrowheads="1"/>
          </p:cNvSpPr>
          <p:nvPr>
            <p:ph type="body" idx="1"/>
          </p:nvPr>
        </p:nvSpPr>
        <p:spPr/>
        <p:txBody>
          <a:bodyPr/>
          <a:lstStyle/>
          <a:p>
            <a:pPr eaLnBrk="1" hangingPunct="1"/>
            <a:r>
              <a:rPr lang="es-ES" altLang="en-US" smtClean="0"/>
              <a:t>Comprobar el tiempo en VHF-FM radio</a:t>
            </a:r>
          </a:p>
          <a:p>
            <a:pPr lvl="1" eaLnBrk="1" hangingPunct="1"/>
            <a:r>
              <a:rPr lang="en-US" altLang="en-US" smtClean="0"/>
              <a:t>Wx-1   Wx-2   Wx-3</a:t>
            </a:r>
          </a:p>
          <a:p>
            <a:pPr eaLnBrk="1" hangingPunct="1"/>
            <a:r>
              <a:rPr lang="es-ES" altLang="en-US" smtClean="0"/>
              <a:t>¿Cuáles son algunas señales de que el tiempo se está deteriorando?</a:t>
            </a:r>
          </a:p>
        </p:txBody>
      </p:sp>
      <p:pic>
        <p:nvPicPr>
          <p:cNvPr id="120837" name="Picture 5" descr="lightning"/>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114800"/>
            <a:ext cx="8842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8" name="Picture 6" descr="lightning"/>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962400"/>
            <a:ext cx="8842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Oval 9"/>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30729" name="Oval 10"/>
          <p:cNvSpPr>
            <a:spLocks noChangeArrowheads="1"/>
          </p:cNvSpPr>
          <p:nvPr/>
        </p:nvSpPr>
        <p:spPr bwMode="auto">
          <a:xfrm>
            <a:off x="447675" y="28098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2</a:t>
            </a:r>
            <a:endParaRPr lang="en-US" altLang="en-US"/>
          </a:p>
        </p:txBody>
      </p:sp>
      <p:sp>
        <p:nvSpPr>
          <p:cNvPr id="30730" name="Rectangle 11"/>
          <p:cNvSpPr>
            <a:spLocks noGrp="1" noChangeArrowheads="1"/>
          </p:cNvSpPr>
          <p:nvPr>
            <p:ph type="title"/>
          </p:nvPr>
        </p:nvSpPr>
        <p:spPr/>
        <p:txBody>
          <a:bodyPr/>
          <a:lstStyle/>
          <a:p>
            <a:pPr eaLnBrk="1" hangingPunct="1"/>
            <a:r>
              <a:rPr lang="es-ES" altLang="en-US" b="0" smtClean="0"/>
              <a:t>Tiempo</a:t>
            </a:r>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sndAc>
      <p:stSnd>
        <p:snd r:embed="rId3" name="thunder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afterEffect">
                                  <p:stCondLst>
                                    <p:cond delay="0"/>
                                  </p:stCondLst>
                                  <p:childTnLst>
                                    <p:set>
                                      <p:cBhvr>
                                        <p:cTn id="6" dur="1" fill="hold">
                                          <p:stCondLst>
                                            <p:cond delay="0"/>
                                          </p:stCondLst>
                                        </p:cTn>
                                        <p:tgtEl>
                                          <p:spTgt spid="120837"/>
                                        </p:tgtEl>
                                        <p:attrNameLst>
                                          <p:attrName>style.visibility</p:attrName>
                                        </p:attrNameLst>
                                      </p:cBhvr>
                                      <p:to>
                                        <p:strVal val="visible"/>
                                      </p:to>
                                    </p:set>
                                    <p:anim calcmode="lin" valueType="num">
                                      <p:cBhvr>
                                        <p:cTn id="7" dur="500" fill="hold"/>
                                        <p:tgtEl>
                                          <p:spTgt spid="120837"/>
                                        </p:tgtEl>
                                        <p:attrNameLst>
                                          <p:attrName>ppt_w</p:attrName>
                                        </p:attrNameLst>
                                      </p:cBhvr>
                                      <p:tavLst>
                                        <p:tav tm="0">
                                          <p:val>
                                            <p:strVal val="4*#ppt_w"/>
                                          </p:val>
                                        </p:tav>
                                        <p:tav tm="100000">
                                          <p:val>
                                            <p:strVal val="#ppt_w"/>
                                          </p:val>
                                        </p:tav>
                                      </p:tavLst>
                                    </p:anim>
                                    <p:anim calcmode="lin" valueType="num">
                                      <p:cBhvr>
                                        <p:cTn id="8" dur="500" fill="hold"/>
                                        <p:tgtEl>
                                          <p:spTgt spid="120837"/>
                                        </p:tgtEl>
                                        <p:attrNameLst>
                                          <p:attrName>ppt_h</p:attrName>
                                        </p:attrNameLst>
                                      </p:cBhvr>
                                      <p:tavLst>
                                        <p:tav tm="0">
                                          <p:val>
                                            <p:strVal val="4*#ppt_h"/>
                                          </p:val>
                                        </p:tav>
                                        <p:tav tm="100000">
                                          <p:val>
                                            <p:strVal val="#ppt_h"/>
                                          </p:val>
                                        </p:tav>
                                      </p:tavLst>
                                    </p:anim>
                                  </p:childTnLst>
                                  <p:subTnLst>
                                    <p:set>
                                      <p:cBhvr override="childStyle">
                                        <p:cTn dur="1" fill="hold" display="0" masterRel="sameClick" afterEffect="1">
                                          <p:stCondLst>
                                            <p:cond evt="end" delay="0">
                                              <p:tn val="5"/>
                                            </p:cond>
                                          </p:stCondLst>
                                        </p:cTn>
                                        <p:tgtEl>
                                          <p:spTgt spid="120837"/>
                                        </p:tgtEl>
                                        <p:attrNameLst>
                                          <p:attrName>style.visibility</p:attrName>
                                        </p:attrNameLst>
                                      </p:cBhvr>
                                      <p:to>
                                        <p:strVal val="hidden"/>
                                      </p:to>
                                    </p:set>
                                  </p:sub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120838"/>
                                        </p:tgtEl>
                                        <p:attrNameLst>
                                          <p:attrName>style.visibility</p:attrName>
                                        </p:attrNameLst>
                                      </p:cBhvr>
                                      <p:to>
                                        <p:strVal val="visible"/>
                                      </p:to>
                                    </p:set>
                                    <p:anim calcmode="lin" valueType="num">
                                      <p:cBhvr>
                                        <p:cTn id="12" dur="500" fill="hold"/>
                                        <p:tgtEl>
                                          <p:spTgt spid="120838"/>
                                        </p:tgtEl>
                                        <p:attrNameLst>
                                          <p:attrName>ppt_w</p:attrName>
                                        </p:attrNameLst>
                                      </p:cBhvr>
                                      <p:tavLst>
                                        <p:tav tm="0">
                                          <p:val>
                                            <p:fltVal val="0"/>
                                          </p:val>
                                        </p:tav>
                                        <p:tav tm="100000">
                                          <p:val>
                                            <p:strVal val="#ppt_w"/>
                                          </p:val>
                                        </p:tav>
                                      </p:tavLst>
                                    </p:anim>
                                    <p:anim calcmode="lin" valueType="num">
                                      <p:cBhvr>
                                        <p:cTn id="13" dur="500" fill="hold"/>
                                        <p:tgtEl>
                                          <p:spTgt spid="120838"/>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0"/>
                                            </p:cond>
                                          </p:stCondLst>
                                        </p:cTn>
                                        <p:tgtEl>
                                          <p:spTgt spid="120838"/>
                                        </p:tgtEl>
                                        <p:attrNameLst>
                                          <p:attrName>style.visibility</p:attrName>
                                        </p:attrNameLst>
                                      </p:cBhvr>
                                      <p:to>
                                        <p:strVal val="hidden"/>
                                      </p:to>
                                    </p:set>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0836">
                                            <p:txEl>
                                              <p:pRg st="0" end="0"/>
                                            </p:txEl>
                                          </p:spTgt>
                                        </p:tgtEl>
                                        <p:attrNameLst>
                                          <p:attrName>style.visibility</p:attrName>
                                        </p:attrNameLst>
                                      </p:cBhvr>
                                      <p:to>
                                        <p:strVal val="visible"/>
                                      </p:to>
                                    </p:set>
                                    <p:anim calcmode="lin" valueType="num">
                                      <p:cBhvr additive="base">
                                        <p:cTn id="18" dur="500" fill="hold"/>
                                        <p:tgtEl>
                                          <p:spTgt spid="120836">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20836">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20836">
                                            <p:txEl>
                                              <p:pRg st="1" end="1"/>
                                            </p:txEl>
                                          </p:spTgt>
                                        </p:tgtEl>
                                        <p:attrNameLst>
                                          <p:attrName>style.visibility</p:attrName>
                                        </p:attrNameLst>
                                      </p:cBhvr>
                                      <p:to>
                                        <p:strVal val="visible"/>
                                      </p:to>
                                    </p:set>
                                    <p:anim calcmode="lin" valueType="num">
                                      <p:cBhvr additive="base">
                                        <p:cTn id="22" dur="500" fill="hold"/>
                                        <p:tgtEl>
                                          <p:spTgt spid="120836">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2083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20836">
                                            <p:txEl>
                                              <p:pRg st="2" end="2"/>
                                            </p:txEl>
                                          </p:spTgt>
                                        </p:tgtEl>
                                        <p:attrNameLst>
                                          <p:attrName>style.visibility</p:attrName>
                                        </p:attrNameLst>
                                      </p:cBhvr>
                                      <p:to>
                                        <p:strVal val="visible"/>
                                      </p:to>
                                    </p:set>
                                    <p:anim calcmode="lin" valueType="num">
                                      <p:cBhvr additive="base">
                                        <p:cTn id="28" dur="500" fill="hold"/>
                                        <p:tgtEl>
                                          <p:spTgt spid="120836">
                                            <p:txEl>
                                              <p:pRg st="2" end="2"/>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2083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EBF59DC-A1E5-4D62-ACA5-E56C587CA436}" type="slidenum">
              <a:rPr lang="en-US" altLang="en-US">
                <a:solidFill>
                  <a:srgbClr val="003366"/>
                </a:solidFill>
              </a:rPr>
              <a:pPr eaLnBrk="1" hangingPunct="1"/>
              <a:t>29</a:t>
            </a:fld>
            <a:endParaRPr lang="en-US" altLang="en-US">
              <a:solidFill>
                <a:srgbClr val="003366"/>
              </a:solidFill>
            </a:endParaRPr>
          </a:p>
        </p:txBody>
      </p:sp>
      <p:sp>
        <p:nvSpPr>
          <p:cNvPr id="31748" name="Rectangle 2"/>
          <p:cNvSpPr>
            <a:spLocks noGrp="1" noChangeArrowheads="1"/>
          </p:cNvSpPr>
          <p:nvPr>
            <p:ph type="title" idx="4294967295"/>
          </p:nvPr>
        </p:nvSpPr>
        <p:spPr/>
        <p:txBody>
          <a:bodyPr/>
          <a:lstStyle/>
          <a:p>
            <a:pPr eaLnBrk="1" hangingPunct="1"/>
            <a:r>
              <a:rPr lang="es-ES" altLang="en-US" smtClean="0"/>
              <a:t>Visualización de Advertencia del Tiempo</a:t>
            </a:r>
          </a:p>
        </p:txBody>
      </p:sp>
      <p:grpSp>
        <p:nvGrpSpPr>
          <p:cNvPr id="2" name="Group 24"/>
          <p:cNvGrpSpPr>
            <a:grpSpLocks/>
          </p:cNvGrpSpPr>
          <p:nvPr/>
        </p:nvGrpSpPr>
        <p:grpSpPr bwMode="auto">
          <a:xfrm>
            <a:off x="228600" y="2209800"/>
            <a:ext cx="4800600" cy="1651000"/>
            <a:chOff x="108" y="1392"/>
            <a:chExt cx="2185" cy="1040"/>
          </a:xfrm>
        </p:grpSpPr>
        <p:sp>
          <p:nvSpPr>
            <p:cNvPr id="31763" name="Text Box 4"/>
            <p:cNvSpPr txBox="1">
              <a:spLocks noChangeArrowheads="1"/>
            </p:cNvSpPr>
            <p:nvPr/>
          </p:nvSpPr>
          <p:spPr bwMode="auto">
            <a:xfrm>
              <a:off x="108" y="2064"/>
              <a:ext cx="218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 altLang="en-US" sz="3200" b="1"/>
                <a:t>embarcación pequeña</a:t>
              </a:r>
            </a:p>
          </p:txBody>
        </p:sp>
        <p:pic>
          <p:nvPicPr>
            <p:cNvPr id="31764" name="Picture 5" descr="weather sig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 y="1392"/>
              <a:ext cx="869" cy="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5"/>
          <p:cNvGrpSpPr>
            <a:grpSpLocks/>
          </p:cNvGrpSpPr>
          <p:nvPr/>
        </p:nvGrpSpPr>
        <p:grpSpPr bwMode="auto">
          <a:xfrm>
            <a:off x="5689600" y="2209800"/>
            <a:ext cx="2997200" cy="1862138"/>
            <a:chOff x="3584" y="1392"/>
            <a:chExt cx="1504" cy="1173"/>
          </a:xfrm>
        </p:grpSpPr>
        <p:sp>
          <p:nvSpPr>
            <p:cNvPr id="31761" name="Rectangle 7"/>
            <p:cNvSpPr>
              <a:spLocks noChangeArrowheads="1"/>
            </p:cNvSpPr>
            <p:nvPr/>
          </p:nvSpPr>
          <p:spPr bwMode="auto">
            <a:xfrm rot="10800000" flipV="1">
              <a:off x="3584" y="2197"/>
              <a:ext cx="142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 altLang="en-US" sz="3200" b="1"/>
                <a:t>ventarrón</a:t>
              </a:r>
            </a:p>
          </p:txBody>
        </p:sp>
        <p:pic>
          <p:nvPicPr>
            <p:cNvPr id="31762" name="Picture 8" descr="weather sig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 y="1392"/>
              <a:ext cx="864" cy="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6"/>
          <p:cNvGrpSpPr>
            <a:grpSpLocks/>
          </p:cNvGrpSpPr>
          <p:nvPr/>
        </p:nvGrpSpPr>
        <p:grpSpPr bwMode="auto">
          <a:xfrm>
            <a:off x="304800" y="4700588"/>
            <a:ext cx="3305175" cy="1141412"/>
            <a:chOff x="192" y="2961"/>
            <a:chExt cx="2082" cy="719"/>
          </a:xfrm>
        </p:grpSpPr>
        <p:sp>
          <p:nvSpPr>
            <p:cNvPr id="31759" name="Rectangle 10"/>
            <p:cNvSpPr>
              <a:spLocks noChangeArrowheads="1"/>
            </p:cNvSpPr>
            <p:nvPr/>
          </p:nvSpPr>
          <p:spPr bwMode="auto">
            <a:xfrm>
              <a:off x="192" y="3312"/>
              <a:ext cx="124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 altLang="en-US" sz="3200" b="1"/>
                <a:t>tormenta</a:t>
              </a:r>
            </a:p>
          </p:txBody>
        </p:sp>
        <p:pic>
          <p:nvPicPr>
            <p:cNvPr id="31760" name="Picture 11" descr="weather sig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6" y="2961"/>
              <a:ext cx="858"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7"/>
          <p:cNvGrpSpPr>
            <a:grpSpLocks/>
          </p:cNvGrpSpPr>
          <p:nvPr/>
        </p:nvGrpSpPr>
        <p:grpSpPr bwMode="auto">
          <a:xfrm>
            <a:off x="4903788" y="4497388"/>
            <a:ext cx="3173412" cy="1522412"/>
            <a:chOff x="3089" y="2833"/>
            <a:chExt cx="1999" cy="959"/>
          </a:xfrm>
        </p:grpSpPr>
        <p:sp>
          <p:nvSpPr>
            <p:cNvPr id="31757" name="Rectangle 13"/>
            <p:cNvSpPr>
              <a:spLocks noChangeArrowheads="1"/>
            </p:cNvSpPr>
            <p:nvPr/>
          </p:nvSpPr>
          <p:spPr bwMode="auto">
            <a:xfrm>
              <a:off x="3089" y="3130"/>
              <a:ext cx="112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s-ES" altLang="en-US" sz="3200" b="1"/>
                <a:t>huracán</a:t>
              </a:r>
            </a:p>
          </p:txBody>
        </p:sp>
        <p:pic>
          <p:nvPicPr>
            <p:cNvPr id="31758" name="Picture 14" descr="weather sign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4" y="2833"/>
              <a:ext cx="864" cy="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53" name="Oval 19"/>
          <p:cNvSpPr>
            <a:spLocks noChangeArrowheads="1"/>
          </p:cNvSpPr>
          <p:nvPr/>
        </p:nvSpPr>
        <p:spPr bwMode="auto">
          <a:xfrm>
            <a:off x="533400" y="2895600"/>
            <a:ext cx="314325" cy="304800"/>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31754" name="Oval 20"/>
          <p:cNvSpPr>
            <a:spLocks noChangeArrowheads="1"/>
          </p:cNvSpPr>
          <p:nvPr/>
        </p:nvSpPr>
        <p:spPr bwMode="auto">
          <a:xfrm>
            <a:off x="5334000" y="26670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2</a:t>
            </a:r>
            <a:endParaRPr lang="en-US" altLang="en-US"/>
          </a:p>
        </p:txBody>
      </p:sp>
      <p:sp>
        <p:nvSpPr>
          <p:cNvPr id="31755" name="Oval 21"/>
          <p:cNvSpPr>
            <a:spLocks noChangeArrowheads="1"/>
          </p:cNvSpPr>
          <p:nvPr/>
        </p:nvSpPr>
        <p:spPr bwMode="auto">
          <a:xfrm>
            <a:off x="533400" y="51149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3</a:t>
            </a:r>
            <a:endParaRPr lang="en-US" altLang="en-US"/>
          </a:p>
        </p:txBody>
      </p:sp>
      <p:sp>
        <p:nvSpPr>
          <p:cNvPr id="31756" name="Oval 22"/>
          <p:cNvSpPr>
            <a:spLocks noChangeArrowheads="1"/>
          </p:cNvSpPr>
          <p:nvPr/>
        </p:nvSpPr>
        <p:spPr bwMode="auto">
          <a:xfrm>
            <a:off x="5334000" y="47339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4</a:t>
            </a:r>
            <a:endParaRPr lang="en-US" altLang="en-US"/>
          </a:p>
        </p:txBody>
      </p:sp>
      <p:sp>
        <p:nvSpPr>
          <p:cNvPr id="6" name="Footer Placeholder 5"/>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ppt_w/2"/>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ppt_w/2"/>
                                          </p:val>
                                        </p:tav>
                                        <p:tav tm="100000">
                                          <p:val>
                                            <p:strVal val="#ppt_x"/>
                                          </p:val>
                                        </p:tav>
                                      </p:tavLst>
                                    </p:anim>
                                    <p:anim calcmode="lin" valueType="num">
                                      <p:cBhvr>
                                        <p:cTn id="24" dur="500" fill="hold"/>
                                        <p:tgtEl>
                                          <p:spTgt spid="4"/>
                                        </p:tgtEl>
                                        <p:attrNameLst>
                                          <p:attrName>ppt_y</p:attrName>
                                        </p:attrNameLst>
                                      </p:cBhvr>
                                      <p:tavLst>
                                        <p:tav tm="0">
                                          <p:val>
                                            <p:strVal val="#ppt_y"/>
                                          </p:val>
                                        </p:tav>
                                        <p:tav tm="100000">
                                          <p:val>
                                            <p:strVal val="#ppt_y"/>
                                          </p:val>
                                        </p:tav>
                                      </p:tavLst>
                                    </p:anim>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ppt_x</p:attrName>
                                        </p:attrNameLst>
                                      </p:cBhvr>
                                      <p:tavLst>
                                        <p:tav tm="0">
                                          <p:val>
                                            <p:strVal val="#ppt_x-#ppt_w/2"/>
                                          </p:val>
                                        </p:tav>
                                        <p:tav tm="100000">
                                          <p:val>
                                            <p:strVal val="#ppt_x"/>
                                          </p:val>
                                        </p:tav>
                                      </p:tavLst>
                                    </p:anim>
                                    <p:anim calcmode="lin" valueType="num">
                                      <p:cBhvr>
                                        <p:cTn id="32" dur="500" fill="hold"/>
                                        <p:tgtEl>
                                          <p:spTgt spid="5"/>
                                        </p:tgtEl>
                                        <p:attrNameLst>
                                          <p:attrName>ppt_y</p:attrName>
                                        </p:attrNameLst>
                                      </p:cBhvr>
                                      <p:tavLst>
                                        <p:tav tm="0">
                                          <p:val>
                                            <p:strVal val="#ppt_y"/>
                                          </p:val>
                                        </p:tav>
                                        <p:tav tm="100000">
                                          <p:val>
                                            <p:strVal val="#ppt_y"/>
                                          </p:val>
                                        </p:tav>
                                      </p:tavLst>
                                    </p:anim>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A51B36-E81E-4296-AB2F-F81DA14D3B0C}" type="slidenum">
              <a:rPr lang="en-US" altLang="en-US">
                <a:solidFill>
                  <a:srgbClr val="003366"/>
                </a:solidFill>
              </a:rPr>
              <a:pPr eaLnBrk="1" hangingPunct="1"/>
              <a:t>3</a:t>
            </a:fld>
            <a:endParaRPr lang="en-US" altLang="en-US">
              <a:solidFill>
                <a:srgbClr val="003366"/>
              </a:solidFill>
            </a:endParaRPr>
          </a:p>
        </p:txBody>
      </p:sp>
      <p:sp>
        <p:nvSpPr>
          <p:cNvPr id="5124" name="Rectangle 2"/>
          <p:cNvSpPr>
            <a:spLocks noGrp="1" noChangeArrowheads="1"/>
          </p:cNvSpPr>
          <p:nvPr>
            <p:ph type="title"/>
          </p:nvPr>
        </p:nvSpPr>
        <p:spPr/>
        <p:txBody>
          <a:bodyPr/>
          <a:lstStyle/>
          <a:p>
            <a:r>
              <a:rPr lang="es-ES" altLang="en-US" smtClean="0"/>
              <a:t>  Perspectiva del Capítulo</a:t>
            </a:r>
            <a:endParaRPr lang="en-US" altLang="en-US" smtClean="0"/>
          </a:p>
        </p:txBody>
      </p:sp>
      <p:sp>
        <p:nvSpPr>
          <p:cNvPr id="5125" name="Rectangle 3"/>
          <p:cNvSpPr>
            <a:spLocks noGrp="1" noChangeArrowheads="1"/>
          </p:cNvSpPr>
          <p:nvPr>
            <p:ph type="body" idx="1"/>
          </p:nvPr>
        </p:nvSpPr>
        <p:spPr/>
        <p:txBody>
          <a:bodyPr/>
          <a:lstStyle/>
          <a:p>
            <a:pPr eaLnBrk="1" hangingPunct="1"/>
            <a:r>
              <a:rPr lang="es-ES" altLang="en-US" smtClean="0"/>
              <a:t>Vamos a discutir:</a:t>
            </a:r>
            <a:endParaRPr lang="en-US" altLang="en-US" smtClean="0"/>
          </a:p>
          <a:p>
            <a:pPr lvl="1" eaLnBrk="1" hangingPunct="1"/>
            <a:r>
              <a:rPr lang="es-ES" altLang="en-US" smtClean="0"/>
              <a:t>Administración de riesgos </a:t>
            </a:r>
            <a:endParaRPr lang="en-US" altLang="en-US" smtClean="0"/>
          </a:p>
          <a:p>
            <a:pPr lvl="1" eaLnBrk="1" hangingPunct="1"/>
            <a:r>
              <a:rPr lang="es-ES" altLang="en-US" smtClean="0"/>
              <a:t>Accidentes de navegación </a:t>
            </a:r>
            <a:endParaRPr lang="en-US" altLang="en-US" smtClean="0"/>
          </a:p>
          <a:p>
            <a:pPr lvl="1" eaLnBrk="1" hangingPunct="1"/>
            <a:r>
              <a:rPr lang="es-ES" altLang="en-US" smtClean="0"/>
              <a:t>Lesiones personales</a:t>
            </a:r>
            <a:endParaRPr lang="en-US" altLang="en-US" smtClean="0"/>
          </a:p>
          <a:p>
            <a:pPr lvl="1" eaLnBrk="1" hangingPunct="1"/>
            <a:r>
              <a:rPr lang="es-ES" altLang="en-US" smtClean="0"/>
              <a:t>Emergencias climáticas </a:t>
            </a:r>
            <a:endParaRPr lang="en-US" altLang="en-US" smtClean="0"/>
          </a:p>
          <a:p>
            <a:pPr lvl="1" eaLnBrk="1" hangingPunct="1"/>
            <a:r>
              <a:rPr lang="es-ES" altLang="en-US" smtClean="0"/>
              <a:t>Obteniendo ayuda </a:t>
            </a:r>
            <a:endParaRPr lang="en-US" altLang="en-US" smtClean="0"/>
          </a:p>
          <a:p>
            <a:pPr lvl="1" eaLnBrk="1" hangingPunct="1"/>
            <a:r>
              <a:rPr lang="es-ES" altLang="en-US" smtClean="0"/>
              <a:t>Ayudar a otros</a:t>
            </a:r>
            <a:endParaRPr lang="en-US" altLang="en-US" smtClean="0"/>
          </a:p>
        </p:txBody>
      </p:sp>
      <p:sp>
        <p:nvSpPr>
          <p:cNvPr id="5126" name="Oval 4"/>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24AB39-67ED-4182-BF8B-C1727DCF097F}" type="slidenum">
              <a:rPr lang="en-US" altLang="en-US">
                <a:solidFill>
                  <a:srgbClr val="003366"/>
                </a:solidFill>
              </a:rPr>
              <a:pPr eaLnBrk="1" hangingPunct="1"/>
              <a:t>30</a:t>
            </a:fld>
            <a:endParaRPr lang="en-US" altLang="en-US">
              <a:solidFill>
                <a:srgbClr val="003366"/>
              </a:solidFill>
            </a:endParaRPr>
          </a:p>
        </p:txBody>
      </p:sp>
      <p:pic>
        <p:nvPicPr>
          <p:cNvPr id="32772" name="Picture 2" descr="weathe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667000"/>
            <a:ext cx="70866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3"/>
          <p:cNvSpPr>
            <a:spLocks noGrp="1" noChangeArrowheads="1"/>
          </p:cNvSpPr>
          <p:nvPr>
            <p:ph type="title" idx="4294967295"/>
          </p:nvPr>
        </p:nvSpPr>
        <p:spPr/>
        <p:txBody>
          <a:bodyPr/>
          <a:lstStyle/>
          <a:p>
            <a:r>
              <a:rPr lang="es-ES" altLang="en-US" smtClean="0"/>
              <a:t>Cuando Esté Atrapado</a:t>
            </a:r>
            <a:br>
              <a:rPr lang="es-ES" altLang="en-US" smtClean="0"/>
            </a:br>
            <a:r>
              <a:rPr lang="es-ES" altLang="en-US" smtClean="0"/>
              <a:t>En Mal Tiempo</a:t>
            </a:r>
            <a:endParaRPr lang="en-US" altLang="en-US" smtClean="0"/>
          </a:p>
        </p:txBody>
      </p:sp>
      <p:sp>
        <p:nvSpPr>
          <p:cNvPr id="32774" name="Rectangle 4"/>
          <p:cNvSpPr>
            <a:spLocks noGrp="1" noChangeArrowheads="1"/>
          </p:cNvSpPr>
          <p:nvPr>
            <p:ph type="body" idx="4294967295"/>
          </p:nvPr>
        </p:nvSpPr>
        <p:spPr/>
        <p:txBody>
          <a:bodyPr/>
          <a:lstStyle/>
          <a:p>
            <a:pPr>
              <a:spcBef>
                <a:spcPct val="35000"/>
              </a:spcBef>
            </a:pPr>
            <a:r>
              <a:rPr lang="es-ES" altLang="en-US" smtClean="0"/>
              <a:t>¿Qué puede hacer si está atrapado en mal tiempo?</a:t>
            </a:r>
          </a:p>
        </p:txBody>
      </p:sp>
      <p:sp>
        <p:nvSpPr>
          <p:cNvPr id="32775" name="Oval 6"/>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4">
                                            <p:txEl>
                                              <p:pRg st="0" end="0"/>
                                            </p:txEl>
                                          </p:spTgt>
                                        </p:tgtEl>
                                        <p:attrNameLst>
                                          <p:attrName>style.visibility</p:attrName>
                                        </p:attrNameLst>
                                      </p:cBhvr>
                                      <p:to>
                                        <p:strVal val="visible"/>
                                      </p:to>
                                    </p:set>
                                    <p:anim calcmode="lin" valueType="num">
                                      <p:cBhvr additive="base">
                                        <p:cTn id="7" dur="500" fill="hold"/>
                                        <p:tgtEl>
                                          <p:spTgt spid="3277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58278E-17C2-4AC7-8940-7611F2BBBFE7}" type="slidenum">
              <a:rPr lang="en-US" altLang="en-US">
                <a:solidFill>
                  <a:srgbClr val="003366"/>
                </a:solidFill>
              </a:rPr>
              <a:pPr eaLnBrk="1" hangingPunct="1"/>
              <a:t>31</a:t>
            </a:fld>
            <a:endParaRPr lang="en-US" altLang="en-US">
              <a:solidFill>
                <a:srgbClr val="003366"/>
              </a:solidFill>
            </a:endParaRPr>
          </a:p>
        </p:txBody>
      </p:sp>
      <p:sp>
        <p:nvSpPr>
          <p:cNvPr id="33796" name="Rectangle 2"/>
          <p:cNvSpPr>
            <a:spLocks noGrp="1" noChangeArrowheads="1"/>
          </p:cNvSpPr>
          <p:nvPr>
            <p:ph type="title"/>
          </p:nvPr>
        </p:nvSpPr>
        <p:spPr/>
        <p:txBody>
          <a:bodyPr/>
          <a:lstStyle/>
          <a:p>
            <a:r>
              <a:rPr lang="es-ES" altLang="en-US" smtClean="0"/>
              <a:t>Atrapado en Niebla</a:t>
            </a:r>
            <a:endParaRPr lang="en-US" altLang="en-US" smtClean="0"/>
          </a:p>
        </p:txBody>
      </p:sp>
      <p:pic>
        <p:nvPicPr>
          <p:cNvPr id="33797" name="Picture 3" descr="fo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590800"/>
            <a:ext cx="6858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4"/>
          <p:cNvSpPr>
            <a:spLocks noGrp="1" noChangeArrowheads="1"/>
          </p:cNvSpPr>
          <p:nvPr>
            <p:ph type="body" idx="1"/>
          </p:nvPr>
        </p:nvSpPr>
        <p:spPr>
          <a:xfrm>
            <a:off x="457200" y="1625600"/>
            <a:ext cx="8229600" cy="3605213"/>
          </a:xfrm>
        </p:spPr>
        <p:txBody>
          <a:bodyPr/>
          <a:lstStyle/>
          <a:p>
            <a:r>
              <a:rPr lang="es-ES" altLang="en-US" smtClean="0"/>
              <a:t>¿Qué debe hacer?</a:t>
            </a:r>
            <a:endParaRPr lang="en-US" altLang="en-US" smtClean="0"/>
          </a:p>
        </p:txBody>
      </p:sp>
      <p:sp>
        <p:nvSpPr>
          <p:cNvPr id="33799" name="Oval 6"/>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044B52-9A26-442F-96F4-F6DF2C08B45A}" type="slidenum">
              <a:rPr lang="en-US" altLang="en-US">
                <a:solidFill>
                  <a:srgbClr val="003366"/>
                </a:solidFill>
              </a:rPr>
              <a:pPr eaLnBrk="1" hangingPunct="1"/>
              <a:t>32</a:t>
            </a:fld>
            <a:endParaRPr lang="en-US" altLang="en-US">
              <a:solidFill>
                <a:srgbClr val="003366"/>
              </a:solidFill>
            </a:endParaRPr>
          </a:p>
        </p:txBody>
      </p:sp>
      <p:sp>
        <p:nvSpPr>
          <p:cNvPr id="34820" name="Rectangle 2"/>
          <p:cNvSpPr>
            <a:spLocks noGrp="1" noChangeArrowheads="1"/>
          </p:cNvSpPr>
          <p:nvPr>
            <p:ph type="title"/>
          </p:nvPr>
        </p:nvSpPr>
        <p:spPr/>
        <p:txBody>
          <a:bodyPr/>
          <a:lstStyle/>
          <a:p>
            <a:r>
              <a:rPr lang="es-ES" altLang="en-US" smtClean="0"/>
              <a:t>Para Conseguir Ayuda</a:t>
            </a:r>
            <a:endParaRPr lang="en-US" altLang="en-US" smtClean="0"/>
          </a:p>
        </p:txBody>
      </p:sp>
      <p:pic>
        <p:nvPicPr>
          <p:cNvPr id="34821" name="Picture 3" descr="distress signal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1722438"/>
            <a:ext cx="7943850"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5AD584-F096-4147-93A5-A50E39C8AB74}" type="slidenum">
              <a:rPr lang="en-US" altLang="en-US">
                <a:solidFill>
                  <a:srgbClr val="003366"/>
                </a:solidFill>
              </a:rPr>
              <a:pPr eaLnBrk="1" hangingPunct="1"/>
              <a:t>33</a:t>
            </a:fld>
            <a:endParaRPr lang="en-US" altLang="en-US">
              <a:solidFill>
                <a:srgbClr val="003366"/>
              </a:solidFill>
            </a:endParaRPr>
          </a:p>
        </p:txBody>
      </p:sp>
      <p:sp>
        <p:nvSpPr>
          <p:cNvPr id="35844" name="Rectangle 2"/>
          <p:cNvSpPr>
            <a:spLocks noGrp="1" noChangeArrowheads="1"/>
          </p:cNvSpPr>
          <p:nvPr>
            <p:ph type="title"/>
          </p:nvPr>
        </p:nvSpPr>
        <p:spPr/>
        <p:txBody>
          <a:bodyPr/>
          <a:lstStyle/>
          <a:p>
            <a:r>
              <a:rPr lang="es-ES" altLang="en-US" smtClean="0"/>
              <a:t>Para Conseguir Ayuda</a:t>
            </a:r>
            <a:endParaRPr lang="en-US" altLang="en-US" smtClean="0"/>
          </a:p>
        </p:txBody>
      </p:sp>
      <p:sp>
        <p:nvSpPr>
          <p:cNvPr id="35845" name="Rectangle 3"/>
          <p:cNvSpPr>
            <a:spLocks noGrp="1" noChangeArrowheads="1"/>
          </p:cNvSpPr>
          <p:nvPr>
            <p:ph type="body" idx="1"/>
          </p:nvPr>
        </p:nvSpPr>
        <p:spPr/>
        <p:txBody>
          <a:bodyPr/>
          <a:lstStyle/>
          <a:p>
            <a:r>
              <a:rPr lang="es-ES" altLang="en-US" smtClean="0"/>
              <a:t>VHF-FM Canal 16 del Radio Marino</a:t>
            </a:r>
            <a:endParaRPr lang="en-US" altLang="en-US" smtClean="0"/>
          </a:p>
          <a:p>
            <a:pPr eaLnBrk="1" hangingPunct="1"/>
            <a:endParaRPr lang="en-US" altLang="en-US" smtClean="0"/>
          </a:p>
        </p:txBody>
      </p:sp>
      <p:sp>
        <p:nvSpPr>
          <p:cNvPr id="35846" name="Oval 4"/>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pic>
        <p:nvPicPr>
          <p:cNvPr id="35847" name="Picture 6" descr="rad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2895600"/>
            <a:ext cx="44958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CEC550-ABAB-43A1-A98D-CD9A4E102CCD}" type="slidenum">
              <a:rPr lang="en-US" altLang="en-US">
                <a:solidFill>
                  <a:srgbClr val="003366"/>
                </a:solidFill>
              </a:rPr>
              <a:pPr eaLnBrk="1" hangingPunct="1"/>
              <a:t>34</a:t>
            </a:fld>
            <a:endParaRPr lang="en-US" altLang="en-US">
              <a:solidFill>
                <a:srgbClr val="003366"/>
              </a:solidFill>
            </a:endParaRPr>
          </a:p>
        </p:txBody>
      </p:sp>
      <p:sp>
        <p:nvSpPr>
          <p:cNvPr id="36868" name="Rectangle 2"/>
          <p:cNvSpPr>
            <a:spLocks noGrp="1" noChangeArrowheads="1"/>
          </p:cNvSpPr>
          <p:nvPr>
            <p:ph type="title"/>
          </p:nvPr>
        </p:nvSpPr>
        <p:spPr/>
        <p:txBody>
          <a:bodyPr/>
          <a:lstStyle/>
          <a:p>
            <a:r>
              <a:rPr lang="es-ES" altLang="en-US" sz="4000" smtClean="0"/>
              <a:t>Mensajes de Socorro, Emergencia y Seguridad</a:t>
            </a:r>
            <a:endParaRPr lang="en-US" altLang="en-US" sz="4000" smtClean="0"/>
          </a:p>
        </p:txBody>
      </p:sp>
      <p:sp>
        <p:nvSpPr>
          <p:cNvPr id="36869" name="Rectangle 3"/>
          <p:cNvSpPr>
            <a:spLocks noGrp="1" noChangeArrowheads="1"/>
          </p:cNvSpPr>
          <p:nvPr>
            <p:ph type="body" idx="1"/>
          </p:nvPr>
        </p:nvSpPr>
        <p:spPr/>
        <p:txBody>
          <a:bodyPr/>
          <a:lstStyle/>
          <a:p>
            <a:pPr eaLnBrk="1" hangingPunct="1"/>
            <a:r>
              <a:rPr lang="es-ES" altLang="en-US" smtClean="0"/>
              <a:t>¿Qué clase de llamada de radio usarías en las siguientes situaciones?</a:t>
            </a:r>
          </a:p>
          <a:p>
            <a:pPr eaLnBrk="1" hangingPunct="1"/>
            <a:endParaRPr lang="es-ES" altLang="en-US" smtClean="0"/>
          </a:p>
          <a:p>
            <a:r>
              <a:rPr lang="es-ES" altLang="en-US" smtClean="0"/>
              <a:t>Socorro</a:t>
            </a:r>
            <a:endParaRPr lang="en-US" altLang="en-US" smtClean="0"/>
          </a:p>
          <a:p>
            <a:r>
              <a:rPr lang="es-ES" altLang="en-US" smtClean="0"/>
              <a:t>Urgencia</a:t>
            </a:r>
            <a:endParaRPr lang="en-US" altLang="en-US" smtClean="0"/>
          </a:p>
          <a:p>
            <a:pPr eaLnBrk="1" hangingPunct="1"/>
            <a:r>
              <a:rPr lang="es-ES" altLang="en-US" smtClean="0"/>
              <a:t>Seguridad </a:t>
            </a:r>
          </a:p>
        </p:txBody>
      </p:sp>
      <p:pic>
        <p:nvPicPr>
          <p:cNvPr id="36870" name="Picture 4" descr="rad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438" y="3946525"/>
            <a:ext cx="3611562"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Oval 5"/>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36872" name="Oval 6"/>
          <p:cNvSpPr>
            <a:spLocks noChangeArrowheads="1"/>
          </p:cNvSpPr>
          <p:nvPr/>
        </p:nvSpPr>
        <p:spPr bwMode="auto">
          <a:xfrm>
            <a:off x="447675" y="33909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2</a:t>
            </a:r>
            <a:endParaRPr lang="en-US" altLang="en-US"/>
          </a:p>
        </p:txBody>
      </p:sp>
      <p:sp>
        <p:nvSpPr>
          <p:cNvPr id="36873" name="Oval 7"/>
          <p:cNvSpPr>
            <a:spLocks noChangeArrowheads="1"/>
          </p:cNvSpPr>
          <p:nvPr/>
        </p:nvSpPr>
        <p:spPr bwMode="auto">
          <a:xfrm>
            <a:off x="447675" y="39814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3</a:t>
            </a:r>
            <a:endParaRPr lang="en-US" altLang="en-US"/>
          </a:p>
        </p:txBody>
      </p:sp>
      <p:sp>
        <p:nvSpPr>
          <p:cNvPr id="36874" name="Oval 8"/>
          <p:cNvSpPr>
            <a:spLocks noChangeArrowheads="1"/>
          </p:cNvSpPr>
          <p:nvPr/>
        </p:nvSpPr>
        <p:spPr bwMode="auto">
          <a:xfrm>
            <a:off x="447675" y="45720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4</a:t>
            </a:r>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CC6A4D-0431-4BCC-9BF6-ADB24042FBC7}" type="slidenum">
              <a:rPr lang="en-US" altLang="en-US">
                <a:solidFill>
                  <a:srgbClr val="003366"/>
                </a:solidFill>
              </a:rPr>
              <a:pPr eaLnBrk="1" hangingPunct="1"/>
              <a:t>35</a:t>
            </a:fld>
            <a:endParaRPr lang="en-US" altLang="en-US">
              <a:solidFill>
                <a:srgbClr val="003366"/>
              </a:solidFill>
            </a:endParaRPr>
          </a:p>
        </p:txBody>
      </p:sp>
      <p:sp>
        <p:nvSpPr>
          <p:cNvPr id="37892" name="Rectangle 2"/>
          <p:cNvSpPr>
            <a:spLocks noGrp="1" noChangeArrowheads="1"/>
          </p:cNvSpPr>
          <p:nvPr>
            <p:ph type="title"/>
          </p:nvPr>
        </p:nvSpPr>
        <p:spPr/>
        <p:txBody>
          <a:bodyPr/>
          <a:lstStyle/>
          <a:p>
            <a:r>
              <a:rPr lang="es-ES" altLang="en-US" smtClean="0"/>
              <a:t>Canales Importantes</a:t>
            </a:r>
            <a:endParaRPr lang="en-US" altLang="en-US" smtClean="0"/>
          </a:p>
        </p:txBody>
      </p:sp>
      <p:sp>
        <p:nvSpPr>
          <p:cNvPr id="37893" name="Rectangle 3"/>
          <p:cNvSpPr>
            <a:spLocks noGrp="1" noChangeArrowheads="1"/>
          </p:cNvSpPr>
          <p:nvPr>
            <p:ph type="body" idx="1"/>
          </p:nvPr>
        </p:nvSpPr>
        <p:spPr/>
        <p:txBody>
          <a:bodyPr/>
          <a:lstStyle/>
          <a:p>
            <a:pPr eaLnBrk="1" hangingPunct="1"/>
            <a:r>
              <a:rPr lang="es-ES" altLang="en-US" smtClean="0"/>
              <a:t>VHF canal 16</a:t>
            </a:r>
            <a:endParaRPr lang="en-US" altLang="en-US" smtClean="0"/>
          </a:p>
          <a:p>
            <a:pPr lvl="1" eaLnBrk="1" hangingPunct="1"/>
            <a:r>
              <a:rPr lang="es-ES" altLang="en-US" smtClean="0"/>
              <a:t>Internacional de socorro, seguridad y llamada</a:t>
            </a:r>
            <a:endParaRPr lang="en-US" altLang="en-US" smtClean="0"/>
          </a:p>
          <a:p>
            <a:pPr lvl="1" eaLnBrk="1" hangingPunct="1"/>
            <a:r>
              <a:rPr lang="es-ES" altLang="en-US" smtClean="0"/>
              <a:t>Ampliamente vigilado por la U.S.C.G., estaciones de la Guardia Costera y las embarcaciones</a:t>
            </a:r>
          </a:p>
        </p:txBody>
      </p:sp>
      <p:pic>
        <p:nvPicPr>
          <p:cNvPr id="37894" name="Picture 4" descr="rad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438" y="3946525"/>
            <a:ext cx="3611562"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Oval 5"/>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C25206-BA5D-42FE-B952-D8BB810AA560}" type="slidenum">
              <a:rPr lang="en-US" altLang="en-US">
                <a:solidFill>
                  <a:srgbClr val="003366"/>
                </a:solidFill>
              </a:rPr>
              <a:pPr eaLnBrk="1" hangingPunct="1"/>
              <a:t>36</a:t>
            </a:fld>
            <a:endParaRPr lang="en-US" altLang="en-US">
              <a:solidFill>
                <a:srgbClr val="003366"/>
              </a:solidFill>
            </a:endParaRPr>
          </a:p>
        </p:txBody>
      </p:sp>
      <p:sp>
        <p:nvSpPr>
          <p:cNvPr id="38916" name="Rectangle 2"/>
          <p:cNvSpPr>
            <a:spLocks noGrp="1" noChangeArrowheads="1"/>
          </p:cNvSpPr>
          <p:nvPr>
            <p:ph type="title"/>
          </p:nvPr>
        </p:nvSpPr>
        <p:spPr/>
        <p:txBody>
          <a:bodyPr/>
          <a:lstStyle/>
          <a:p>
            <a:r>
              <a:rPr lang="es-ES" altLang="en-US" smtClean="0"/>
              <a:t>Canales Importantes</a:t>
            </a:r>
            <a:endParaRPr lang="en-US" altLang="en-US" smtClean="0"/>
          </a:p>
        </p:txBody>
      </p:sp>
      <p:sp>
        <p:nvSpPr>
          <p:cNvPr id="38917" name="Rectangle 3"/>
          <p:cNvSpPr>
            <a:spLocks noGrp="1" noChangeArrowheads="1"/>
          </p:cNvSpPr>
          <p:nvPr>
            <p:ph type="body" idx="1"/>
          </p:nvPr>
        </p:nvSpPr>
        <p:spPr/>
        <p:txBody>
          <a:bodyPr/>
          <a:lstStyle/>
          <a:p>
            <a:pPr eaLnBrk="1" hangingPunct="1"/>
            <a:r>
              <a:rPr lang="es-ES" altLang="en-US" smtClean="0"/>
              <a:t>VHF canal 13</a:t>
            </a:r>
            <a:endParaRPr lang="en-US" altLang="en-US" smtClean="0"/>
          </a:p>
          <a:p>
            <a:pPr lvl="1" eaLnBrk="1" hangingPunct="1"/>
            <a:r>
              <a:rPr lang="es-ES" altLang="en-US" smtClean="0"/>
              <a:t>Seguridad interna de la navegación del bote (entre puente y puente)</a:t>
            </a:r>
            <a:endParaRPr lang="en-US" altLang="en-US" smtClean="0"/>
          </a:p>
          <a:p>
            <a:pPr lvl="1" eaLnBrk="1" hangingPunct="1"/>
            <a:r>
              <a:rPr lang="es-ES" altLang="en-US" smtClean="0"/>
              <a:t>Buques de 20 metros mantienen la vigilancia de escuchar en aguas estadounidenses</a:t>
            </a:r>
          </a:p>
        </p:txBody>
      </p:sp>
      <p:pic>
        <p:nvPicPr>
          <p:cNvPr id="38918" name="Picture 4" descr="rad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438" y="3946525"/>
            <a:ext cx="3611562"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Oval 5"/>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2</a:t>
            </a:r>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D0BF59-14A3-405E-824C-DC50777E924C}" type="slidenum">
              <a:rPr lang="en-US" altLang="en-US">
                <a:solidFill>
                  <a:srgbClr val="003366"/>
                </a:solidFill>
              </a:rPr>
              <a:pPr eaLnBrk="1" hangingPunct="1"/>
              <a:t>37</a:t>
            </a:fld>
            <a:endParaRPr lang="en-US" altLang="en-US">
              <a:solidFill>
                <a:srgbClr val="003366"/>
              </a:solidFill>
            </a:endParaRPr>
          </a:p>
        </p:txBody>
      </p:sp>
      <p:sp>
        <p:nvSpPr>
          <p:cNvPr id="39940" name="Rectangle 2"/>
          <p:cNvSpPr>
            <a:spLocks noGrp="1" noChangeArrowheads="1"/>
          </p:cNvSpPr>
          <p:nvPr>
            <p:ph type="title"/>
          </p:nvPr>
        </p:nvSpPr>
        <p:spPr/>
        <p:txBody>
          <a:bodyPr/>
          <a:lstStyle/>
          <a:p>
            <a:r>
              <a:rPr lang="es-ES" altLang="en-US" smtClean="0"/>
              <a:t>Canales Importantes</a:t>
            </a:r>
            <a:endParaRPr lang="en-US" altLang="en-US" smtClean="0"/>
          </a:p>
        </p:txBody>
      </p:sp>
      <p:sp>
        <p:nvSpPr>
          <p:cNvPr id="39941" name="Rectangle 3"/>
          <p:cNvSpPr>
            <a:spLocks noGrp="1" noChangeArrowheads="1"/>
          </p:cNvSpPr>
          <p:nvPr>
            <p:ph type="body" idx="1"/>
          </p:nvPr>
        </p:nvSpPr>
        <p:spPr/>
        <p:txBody>
          <a:bodyPr/>
          <a:lstStyle/>
          <a:p>
            <a:pPr eaLnBrk="1" hangingPunct="1"/>
            <a:r>
              <a:rPr lang="es-ES" altLang="en-US" smtClean="0"/>
              <a:t>VHF canal 22</a:t>
            </a:r>
          </a:p>
          <a:p>
            <a:pPr lvl="1" eaLnBrk="1" hangingPunct="1"/>
            <a:r>
              <a:rPr lang="es-ES" altLang="en-US" smtClean="0"/>
              <a:t>Coordinación de la Guardia Costera y seguridad marítima</a:t>
            </a:r>
          </a:p>
          <a:p>
            <a:pPr lvl="1" eaLnBrk="1" hangingPunct="1"/>
            <a:r>
              <a:rPr lang="es-ES" altLang="en-US" smtClean="0"/>
              <a:t>Primero haga contacto en el canal 16</a:t>
            </a:r>
          </a:p>
          <a:p>
            <a:pPr lvl="1" eaLnBrk="1" hangingPunct="1"/>
            <a:r>
              <a:rPr lang="es-ES" altLang="en-US" smtClean="0"/>
              <a:t>Transmisiones de información son primeramente anunciadas                             en el canal 16</a:t>
            </a:r>
          </a:p>
        </p:txBody>
      </p:sp>
      <p:sp>
        <p:nvSpPr>
          <p:cNvPr id="39942" name="Oval 4"/>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3</a:t>
            </a:r>
            <a:endParaRPr lang="en-US" altLang="en-US"/>
          </a:p>
        </p:txBody>
      </p:sp>
      <p:pic>
        <p:nvPicPr>
          <p:cNvPr id="39943" name="Picture 6" descr="rad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438" y="3946525"/>
            <a:ext cx="3611562"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76B54C-62BE-46D6-9FB1-F23ACB6487B0}" type="slidenum">
              <a:rPr lang="en-US" altLang="en-US">
                <a:solidFill>
                  <a:srgbClr val="003366"/>
                </a:solidFill>
              </a:rPr>
              <a:pPr eaLnBrk="1" hangingPunct="1"/>
              <a:t>38</a:t>
            </a:fld>
            <a:endParaRPr lang="en-US" altLang="en-US">
              <a:solidFill>
                <a:srgbClr val="003366"/>
              </a:solidFill>
            </a:endParaRPr>
          </a:p>
        </p:txBody>
      </p:sp>
      <p:sp>
        <p:nvSpPr>
          <p:cNvPr id="40964" name="Rectangle 2"/>
          <p:cNvSpPr>
            <a:spLocks noGrp="1" noChangeArrowheads="1"/>
          </p:cNvSpPr>
          <p:nvPr>
            <p:ph type="title"/>
          </p:nvPr>
        </p:nvSpPr>
        <p:spPr/>
        <p:txBody>
          <a:bodyPr/>
          <a:lstStyle/>
          <a:p>
            <a:r>
              <a:rPr lang="es-ES" altLang="en-US" smtClean="0"/>
              <a:t>Canales Importantes</a:t>
            </a:r>
            <a:endParaRPr lang="en-US" altLang="en-US" smtClean="0"/>
          </a:p>
        </p:txBody>
      </p:sp>
      <p:sp>
        <p:nvSpPr>
          <p:cNvPr id="40965" name="Rectangle 3"/>
          <p:cNvSpPr>
            <a:spLocks noGrp="1" noChangeArrowheads="1"/>
          </p:cNvSpPr>
          <p:nvPr>
            <p:ph type="body" idx="1"/>
          </p:nvPr>
        </p:nvSpPr>
        <p:spPr/>
        <p:txBody>
          <a:bodyPr/>
          <a:lstStyle/>
          <a:p>
            <a:pPr eaLnBrk="1" hangingPunct="1"/>
            <a:r>
              <a:rPr lang="es-ES" altLang="en-US" smtClean="0"/>
              <a:t>68 No-Comercial</a:t>
            </a:r>
          </a:p>
          <a:p>
            <a:pPr eaLnBrk="1" hangingPunct="1"/>
            <a:r>
              <a:rPr lang="es-ES" altLang="en-US" smtClean="0"/>
              <a:t>69 No-Comercial</a:t>
            </a:r>
          </a:p>
          <a:p>
            <a:pPr eaLnBrk="1" hangingPunct="1"/>
            <a:r>
              <a:rPr lang="es-ES" altLang="en-US" smtClean="0"/>
              <a:t>71 No-Comercial</a:t>
            </a:r>
          </a:p>
          <a:p>
            <a:pPr eaLnBrk="1" hangingPunct="1"/>
            <a:r>
              <a:rPr lang="es-ES" altLang="en-US" smtClean="0"/>
              <a:t>72 No-Comercial</a:t>
            </a:r>
          </a:p>
          <a:p>
            <a:pPr lvl="1" eaLnBrk="1" hangingPunct="1"/>
            <a:r>
              <a:rPr lang="es-ES" altLang="en-US" smtClean="0"/>
              <a:t>(sólo internamente)</a:t>
            </a:r>
          </a:p>
          <a:p>
            <a:pPr eaLnBrk="1" hangingPunct="1"/>
            <a:r>
              <a:rPr lang="es-ES" altLang="en-US" smtClean="0"/>
              <a:t>78A No-Comercial</a:t>
            </a:r>
          </a:p>
        </p:txBody>
      </p:sp>
      <p:sp>
        <p:nvSpPr>
          <p:cNvPr id="40966" name="Oval 4"/>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40967" name="Oval 5"/>
          <p:cNvSpPr>
            <a:spLocks noChangeArrowheads="1"/>
          </p:cNvSpPr>
          <p:nvPr/>
        </p:nvSpPr>
        <p:spPr bwMode="auto">
          <a:xfrm>
            <a:off x="447675" y="23241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2</a:t>
            </a:r>
            <a:endParaRPr lang="en-US" altLang="en-US"/>
          </a:p>
        </p:txBody>
      </p:sp>
      <p:sp>
        <p:nvSpPr>
          <p:cNvPr id="40968" name="Oval 6"/>
          <p:cNvSpPr>
            <a:spLocks noChangeArrowheads="1"/>
          </p:cNvSpPr>
          <p:nvPr/>
        </p:nvSpPr>
        <p:spPr bwMode="auto">
          <a:xfrm>
            <a:off x="447675" y="29146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3</a:t>
            </a:r>
            <a:endParaRPr lang="en-US" altLang="en-US"/>
          </a:p>
        </p:txBody>
      </p:sp>
      <p:sp>
        <p:nvSpPr>
          <p:cNvPr id="40969" name="Oval 7"/>
          <p:cNvSpPr>
            <a:spLocks noChangeArrowheads="1"/>
          </p:cNvSpPr>
          <p:nvPr/>
        </p:nvSpPr>
        <p:spPr bwMode="auto">
          <a:xfrm>
            <a:off x="447675" y="35052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4</a:t>
            </a:r>
            <a:endParaRPr lang="en-US" altLang="en-US"/>
          </a:p>
        </p:txBody>
      </p:sp>
      <p:sp>
        <p:nvSpPr>
          <p:cNvPr id="40970" name="Oval 8"/>
          <p:cNvSpPr>
            <a:spLocks noChangeArrowheads="1"/>
          </p:cNvSpPr>
          <p:nvPr/>
        </p:nvSpPr>
        <p:spPr bwMode="auto">
          <a:xfrm>
            <a:off x="447675" y="45815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5</a:t>
            </a:r>
            <a:endParaRPr lang="en-US" altLang="en-US"/>
          </a:p>
        </p:txBody>
      </p:sp>
      <p:pic>
        <p:nvPicPr>
          <p:cNvPr id="40971" name="Picture 9" descr="rad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438" y="3946525"/>
            <a:ext cx="3611562"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41318B-B419-4DD2-BAEE-F55FF66B744C}" type="slidenum">
              <a:rPr lang="en-US" altLang="en-US">
                <a:solidFill>
                  <a:srgbClr val="003366"/>
                </a:solidFill>
              </a:rPr>
              <a:pPr eaLnBrk="1" hangingPunct="1"/>
              <a:t>39</a:t>
            </a:fld>
            <a:endParaRPr lang="en-US" altLang="en-US">
              <a:solidFill>
                <a:srgbClr val="003366"/>
              </a:solidFill>
            </a:endParaRPr>
          </a:p>
        </p:txBody>
      </p:sp>
      <p:sp>
        <p:nvSpPr>
          <p:cNvPr id="41988" name="Rectangle 3"/>
          <p:cNvSpPr>
            <a:spLocks noGrp="1" noChangeArrowheads="1"/>
          </p:cNvSpPr>
          <p:nvPr>
            <p:ph type="title"/>
          </p:nvPr>
        </p:nvSpPr>
        <p:spPr/>
        <p:txBody>
          <a:bodyPr/>
          <a:lstStyle/>
          <a:p>
            <a:r>
              <a:rPr lang="es-ES" altLang="en-US" smtClean="0"/>
              <a:t>Canales Importantes</a:t>
            </a:r>
            <a:endParaRPr lang="en-US" altLang="en-US" smtClean="0"/>
          </a:p>
        </p:txBody>
      </p:sp>
      <p:sp>
        <p:nvSpPr>
          <p:cNvPr id="41989" name="Rectangle 5"/>
          <p:cNvSpPr>
            <a:spLocks noGrp="1" noChangeArrowheads="1"/>
          </p:cNvSpPr>
          <p:nvPr>
            <p:ph type="body" idx="1"/>
          </p:nvPr>
        </p:nvSpPr>
        <p:spPr/>
        <p:txBody>
          <a:bodyPr/>
          <a:lstStyle/>
          <a:p>
            <a:pPr eaLnBrk="1" hangingPunct="1"/>
            <a:r>
              <a:rPr lang="en-US" altLang="en-US" smtClean="0"/>
              <a:t>WX-1, WX-2, WX-3</a:t>
            </a:r>
          </a:p>
          <a:p>
            <a:pPr lvl="1" eaLnBrk="1" hangingPunct="1"/>
            <a:r>
              <a:rPr lang="es-ES" altLang="en-US" smtClean="0"/>
              <a:t>NOAA  Canales del Tiempo (clima)</a:t>
            </a:r>
            <a:endParaRPr lang="en-US" altLang="en-US" smtClean="0"/>
          </a:p>
        </p:txBody>
      </p:sp>
      <p:pic>
        <p:nvPicPr>
          <p:cNvPr id="41990" name="Picture 4" descr="rad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438" y="3946525"/>
            <a:ext cx="3611562"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Oval 6"/>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28F822-F099-44EF-91FC-075E58C0F301}" type="slidenum">
              <a:rPr lang="en-US" altLang="en-US">
                <a:solidFill>
                  <a:srgbClr val="003366"/>
                </a:solidFill>
              </a:rPr>
              <a:pPr eaLnBrk="1" hangingPunct="1"/>
              <a:t>4</a:t>
            </a:fld>
            <a:endParaRPr lang="en-US" altLang="en-US">
              <a:solidFill>
                <a:srgbClr val="003366"/>
              </a:solidFill>
            </a:endParaRPr>
          </a:p>
        </p:txBody>
      </p:sp>
      <p:sp>
        <p:nvSpPr>
          <p:cNvPr id="6148" name="Rectangle 2"/>
          <p:cNvSpPr>
            <a:spLocks noGrp="1" noChangeArrowheads="1"/>
          </p:cNvSpPr>
          <p:nvPr>
            <p:ph type="title"/>
          </p:nvPr>
        </p:nvSpPr>
        <p:spPr/>
        <p:txBody>
          <a:bodyPr/>
          <a:lstStyle/>
          <a:p>
            <a:r>
              <a:rPr lang="es-ES" altLang="en-US" sz="4000" smtClean="0"/>
              <a:t>Factores de Estrés de Navegación Aumentan</a:t>
            </a:r>
            <a:br>
              <a:rPr lang="es-ES" altLang="en-US" sz="4000" smtClean="0"/>
            </a:br>
            <a:r>
              <a:rPr lang="es-ES" altLang="en-US" sz="4000" smtClean="0"/>
              <a:t>el Riesgo</a:t>
            </a:r>
            <a:endParaRPr lang="en-US" altLang="en-US" sz="4000" smtClean="0"/>
          </a:p>
        </p:txBody>
      </p:sp>
      <p:sp>
        <p:nvSpPr>
          <p:cNvPr id="6149" name="Rectangle 3"/>
          <p:cNvSpPr>
            <a:spLocks noGrp="1" noChangeArrowheads="1"/>
          </p:cNvSpPr>
          <p:nvPr>
            <p:ph type="body" idx="1"/>
          </p:nvPr>
        </p:nvSpPr>
        <p:spPr/>
        <p:txBody>
          <a:bodyPr/>
          <a:lstStyle/>
          <a:p>
            <a:pPr eaLnBrk="1" hangingPunct="1"/>
            <a:r>
              <a:rPr lang="es-ES" altLang="en-US" smtClean="0"/>
              <a:t>Resplandor y calor del sol</a:t>
            </a:r>
            <a:endParaRPr lang="en-US" altLang="en-US" smtClean="0"/>
          </a:p>
          <a:p>
            <a:pPr eaLnBrk="1" hangingPunct="1"/>
            <a:r>
              <a:rPr lang="es-ES" altLang="en-US" smtClean="0"/>
              <a:t>Movimiento</a:t>
            </a:r>
            <a:endParaRPr lang="en-US" altLang="en-US" smtClean="0"/>
          </a:p>
          <a:p>
            <a:pPr eaLnBrk="1" hangingPunct="1"/>
            <a:r>
              <a:rPr lang="es-ES" altLang="en-US" smtClean="0"/>
              <a:t>Ruido</a:t>
            </a:r>
            <a:endParaRPr lang="en-US" altLang="en-US" smtClean="0"/>
          </a:p>
          <a:p>
            <a:pPr eaLnBrk="1" hangingPunct="1"/>
            <a:r>
              <a:rPr lang="es-ES" altLang="en-US" smtClean="0"/>
              <a:t>Vibración</a:t>
            </a:r>
            <a:endParaRPr lang="en-US" altLang="en-US" smtClean="0"/>
          </a:p>
          <a:p>
            <a:pPr eaLnBrk="1" hangingPunct="1"/>
            <a:r>
              <a:rPr lang="es-ES" altLang="en-US" smtClean="0"/>
              <a:t>Muchos navegantes subestiman los efectos</a:t>
            </a:r>
            <a:endParaRPr lang="en-US" altLang="en-US" smtClean="0"/>
          </a:p>
        </p:txBody>
      </p:sp>
      <p:sp>
        <p:nvSpPr>
          <p:cNvPr id="6150" name="Oval 4"/>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6151" name="Oval 5"/>
          <p:cNvSpPr>
            <a:spLocks noChangeArrowheads="1"/>
          </p:cNvSpPr>
          <p:nvPr/>
        </p:nvSpPr>
        <p:spPr bwMode="auto">
          <a:xfrm>
            <a:off x="447675" y="23241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2</a:t>
            </a:r>
            <a:endParaRPr lang="en-US" altLang="en-US"/>
          </a:p>
        </p:txBody>
      </p:sp>
      <p:sp>
        <p:nvSpPr>
          <p:cNvPr id="6152" name="Oval 6"/>
          <p:cNvSpPr>
            <a:spLocks noChangeArrowheads="1"/>
          </p:cNvSpPr>
          <p:nvPr/>
        </p:nvSpPr>
        <p:spPr bwMode="auto">
          <a:xfrm>
            <a:off x="447675" y="29146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3</a:t>
            </a:r>
            <a:endParaRPr lang="en-US" altLang="en-US"/>
          </a:p>
        </p:txBody>
      </p:sp>
      <p:sp>
        <p:nvSpPr>
          <p:cNvPr id="6153" name="Oval 7"/>
          <p:cNvSpPr>
            <a:spLocks noChangeArrowheads="1"/>
          </p:cNvSpPr>
          <p:nvPr/>
        </p:nvSpPr>
        <p:spPr bwMode="auto">
          <a:xfrm>
            <a:off x="447675" y="35052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4</a:t>
            </a:r>
            <a:endParaRPr lang="en-US" altLang="en-US"/>
          </a:p>
        </p:txBody>
      </p:sp>
      <p:sp>
        <p:nvSpPr>
          <p:cNvPr id="6154" name="Oval 8"/>
          <p:cNvSpPr>
            <a:spLocks noChangeArrowheads="1"/>
          </p:cNvSpPr>
          <p:nvPr/>
        </p:nvSpPr>
        <p:spPr bwMode="auto">
          <a:xfrm>
            <a:off x="447675" y="40957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5</a:t>
            </a:r>
            <a:endParaRPr lang="en-US" altLang="en-US"/>
          </a:p>
        </p:txBody>
      </p:sp>
      <p:pic>
        <p:nvPicPr>
          <p:cNvPr id="6155" name="Picture 9" descr="1 b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550" y="4457700"/>
            <a:ext cx="48006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B390E2-7594-4569-972B-29327D66F88A}" type="slidenum">
              <a:rPr lang="en-US" altLang="en-US">
                <a:solidFill>
                  <a:srgbClr val="003366"/>
                </a:solidFill>
              </a:rPr>
              <a:pPr eaLnBrk="1" hangingPunct="1"/>
              <a:t>40</a:t>
            </a:fld>
            <a:endParaRPr lang="en-US" altLang="en-US">
              <a:solidFill>
                <a:srgbClr val="003366"/>
              </a:solidFill>
            </a:endParaRPr>
          </a:p>
        </p:txBody>
      </p:sp>
      <p:sp>
        <p:nvSpPr>
          <p:cNvPr id="43012" name="Rectangle 3"/>
          <p:cNvSpPr>
            <a:spLocks noGrp="1" noChangeArrowheads="1"/>
          </p:cNvSpPr>
          <p:nvPr>
            <p:ph type="title"/>
          </p:nvPr>
        </p:nvSpPr>
        <p:spPr/>
        <p:txBody>
          <a:bodyPr/>
          <a:lstStyle/>
          <a:p>
            <a:r>
              <a:rPr lang="es-ES" altLang="en-US" smtClean="0"/>
              <a:t>Canales Importantes</a:t>
            </a:r>
            <a:endParaRPr lang="en-US" altLang="en-US" smtClean="0"/>
          </a:p>
        </p:txBody>
      </p:sp>
      <p:sp>
        <p:nvSpPr>
          <p:cNvPr id="43013" name="Rectangle 5"/>
          <p:cNvSpPr>
            <a:spLocks noGrp="1" noChangeArrowheads="1"/>
          </p:cNvSpPr>
          <p:nvPr>
            <p:ph type="body" idx="1"/>
          </p:nvPr>
        </p:nvSpPr>
        <p:spPr/>
        <p:txBody>
          <a:bodyPr/>
          <a:lstStyle/>
          <a:p>
            <a:pPr eaLnBrk="1" hangingPunct="1"/>
            <a:r>
              <a:rPr lang="en-US" altLang="en-US" smtClean="0"/>
              <a:t>24, 25, 26, 27, 28, 84, 85, 86, 87, 88</a:t>
            </a:r>
          </a:p>
          <a:p>
            <a:pPr eaLnBrk="1" hangingPunct="1"/>
            <a:r>
              <a:rPr lang="es-ES" altLang="en-US" smtClean="0"/>
              <a:t>Correspondencia  Pública</a:t>
            </a:r>
            <a:endParaRPr lang="en-US" altLang="en-US" smtClean="0"/>
          </a:p>
          <a:p>
            <a:pPr lvl="1" eaLnBrk="1" hangingPunct="1"/>
            <a:r>
              <a:rPr lang="es-ES" altLang="en-US" smtClean="0"/>
              <a:t>(Operador Marítimo)</a:t>
            </a:r>
            <a:endParaRPr lang="en-US" altLang="en-US" smtClean="0"/>
          </a:p>
        </p:txBody>
      </p:sp>
      <p:pic>
        <p:nvPicPr>
          <p:cNvPr id="43014" name="Picture 4" descr="rad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438" y="3946525"/>
            <a:ext cx="3611562"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Oval 6"/>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43016" name="Oval 7"/>
          <p:cNvSpPr>
            <a:spLocks noChangeArrowheads="1"/>
          </p:cNvSpPr>
          <p:nvPr/>
        </p:nvSpPr>
        <p:spPr bwMode="auto">
          <a:xfrm>
            <a:off x="447675" y="23145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2</a:t>
            </a:r>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27789F-8FD5-4C16-AABD-73406217C3C6}" type="slidenum">
              <a:rPr lang="en-US" altLang="en-US">
                <a:solidFill>
                  <a:srgbClr val="003366"/>
                </a:solidFill>
              </a:rPr>
              <a:pPr eaLnBrk="1" hangingPunct="1"/>
              <a:t>41</a:t>
            </a:fld>
            <a:endParaRPr lang="en-US" altLang="en-US">
              <a:solidFill>
                <a:srgbClr val="003366"/>
              </a:solidFill>
            </a:endParaRPr>
          </a:p>
        </p:txBody>
      </p:sp>
      <p:pic>
        <p:nvPicPr>
          <p:cNvPr id="44036" name="Picture 3" descr="distress 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828800"/>
            <a:ext cx="15081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Rectangle 4"/>
          <p:cNvSpPr>
            <a:spLocks noGrp="1" noChangeArrowheads="1"/>
          </p:cNvSpPr>
          <p:nvPr>
            <p:ph type="body" idx="1"/>
          </p:nvPr>
        </p:nvSpPr>
        <p:spPr>
          <a:xfrm>
            <a:off x="457200" y="1600200"/>
            <a:ext cx="8229600" cy="2608263"/>
          </a:xfrm>
        </p:spPr>
        <p:txBody>
          <a:bodyPr/>
          <a:lstStyle/>
          <a:p>
            <a:pPr eaLnBrk="1" hangingPunct="1"/>
            <a:r>
              <a:rPr lang="es-ES" altLang="en-US" smtClean="0"/>
              <a:t>¿Cuáles son las ventajas y desventajas del teléfono celular?</a:t>
            </a:r>
            <a:endParaRPr lang="en-US" altLang="en-US" smtClean="0"/>
          </a:p>
        </p:txBody>
      </p:sp>
      <p:sp>
        <p:nvSpPr>
          <p:cNvPr id="44038" name="Oval 6"/>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44039" name="Rectangle 8"/>
          <p:cNvSpPr>
            <a:spLocks noGrp="1" noChangeArrowheads="1"/>
          </p:cNvSpPr>
          <p:nvPr>
            <p:ph type="title"/>
          </p:nvPr>
        </p:nvSpPr>
        <p:spPr/>
        <p:txBody>
          <a:bodyPr/>
          <a:lstStyle/>
          <a:p>
            <a:r>
              <a:rPr lang="es-ES" altLang="en-US" smtClean="0"/>
              <a:t>Para Conseguir Ayuda</a:t>
            </a:r>
            <a:endParaRPr lang="en-US" altLang="en-US" smtClean="0"/>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068">
                                            <p:txEl>
                                              <p:pRg st="0" end="0"/>
                                            </p:txEl>
                                          </p:spTgt>
                                        </p:tgtEl>
                                        <p:attrNameLst>
                                          <p:attrName>style.visibility</p:attrName>
                                        </p:attrNameLst>
                                      </p:cBhvr>
                                      <p:to>
                                        <p:strVal val="visible"/>
                                      </p:to>
                                    </p:set>
                                    <p:anim calcmode="lin" valueType="num">
                                      <p:cBhvr additive="base">
                                        <p:cTn id="7" dur="500" fill="hold"/>
                                        <p:tgtEl>
                                          <p:spTgt spid="880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06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0B1584-83B1-4BDF-9A6A-91809D09BBBB}" type="slidenum">
              <a:rPr lang="en-US" altLang="en-US">
                <a:solidFill>
                  <a:srgbClr val="003366"/>
                </a:solidFill>
              </a:rPr>
              <a:pPr eaLnBrk="1" hangingPunct="1"/>
              <a:t>42</a:t>
            </a:fld>
            <a:endParaRPr lang="en-US" altLang="en-US">
              <a:solidFill>
                <a:srgbClr val="003366"/>
              </a:solidFill>
            </a:endParaRPr>
          </a:p>
        </p:txBody>
      </p:sp>
      <p:sp>
        <p:nvSpPr>
          <p:cNvPr id="45060" name="Rectangle 3"/>
          <p:cNvSpPr>
            <a:spLocks noGrp="1" noChangeArrowheads="1"/>
          </p:cNvSpPr>
          <p:nvPr>
            <p:ph type="title"/>
          </p:nvPr>
        </p:nvSpPr>
        <p:spPr/>
        <p:txBody>
          <a:bodyPr/>
          <a:lstStyle/>
          <a:p>
            <a:r>
              <a:rPr lang="es-ES" altLang="en-US" smtClean="0"/>
              <a:t>Para Conseguir Ayuda</a:t>
            </a:r>
            <a:endParaRPr lang="en-US" altLang="en-US" smtClean="0"/>
          </a:p>
        </p:txBody>
      </p:sp>
      <p:sp>
        <p:nvSpPr>
          <p:cNvPr id="45061" name="Rectangle 2"/>
          <p:cNvSpPr>
            <a:spLocks noGrp="1" noChangeArrowheads="1"/>
          </p:cNvSpPr>
          <p:nvPr>
            <p:ph type="body" idx="1"/>
          </p:nvPr>
        </p:nvSpPr>
        <p:spPr>
          <a:xfrm>
            <a:off x="381000" y="1600200"/>
            <a:ext cx="8610600" cy="4525963"/>
          </a:xfrm>
        </p:spPr>
        <p:txBody>
          <a:bodyPr/>
          <a:lstStyle/>
          <a:p>
            <a:pPr eaLnBrk="1" hangingPunct="1"/>
            <a:r>
              <a:rPr lang="es-ES" altLang="en-US" smtClean="0"/>
              <a:t>Posición de Emergencia Que            Indica Radiofaro                                                </a:t>
            </a:r>
            <a:r>
              <a:rPr lang="es-ES" altLang="en-US" sz="1800" smtClean="0"/>
              <a:t>( Emergency Position Indicating Radio Beacon (EPIRB) )</a:t>
            </a:r>
            <a:endParaRPr lang="en-US" altLang="en-US" sz="1800" smtClean="0"/>
          </a:p>
        </p:txBody>
      </p:sp>
      <p:pic>
        <p:nvPicPr>
          <p:cNvPr id="45062" name="Picture 4" descr="distres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063" y="2895600"/>
            <a:ext cx="17938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Oval 5"/>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B06608-C622-45F0-ADA8-D4A20396ECBC}" type="slidenum">
              <a:rPr lang="en-US" altLang="en-US">
                <a:solidFill>
                  <a:srgbClr val="003366"/>
                </a:solidFill>
              </a:rPr>
              <a:pPr eaLnBrk="1" hangingPunct="1"/>
              <a:t>43</a:t>
            </a:fld>
            <a:endParaRPr lang="en-US" altLang="en-US">
              <a:solidFill>
                <a:srgbClr val="003366"/>
              </a:solidFill>
            </a:endParaRPr>
          </a:p>
        </p:txBody>
      </p:sp>
      <p:sp>
        <p:nvSpPr>
          <p:cNvPr id="92163" name="Rectangle 3"/>
          <p:cNvSpPr>
            <a:spLocks noGrp="1" noChangeArrowheads="1"/>
          </p:cNvSpPr>
          <p:nvPr>
            <p:ph type="body" idx="1"/>
          </p:nvPr>
        </p:nvSpPr>
        <p:spPr/>
        <p:txBody>
          <a:bodyPr/>
          <a:lstStyle/>
          <a:p>
            <a:pPr eaLnBrk="1" hangingPunct="1"/>
            <a:r>
              <a:rPr lang="es-ES" altLang="en-US" smtClean="0"/>
              <a:t>¿Cuáles son algunas de las cosas que usted debe recordar cuando esté remolcando otro bote?</a:t>
            </a:r>
          </a:p>
          <a:p>
            <a:pPr lvl="1" eaLnBrk="1" hangingPunct="1"/>
            <a:endParaRPr lang="en-US" altLang="en-US" sz="3200" smtClean="0"/>
          </a:p>
        </p:txBody>
      </p:sp>
      <p:pic>
        <p:nvPicPr>
          <p:cNvPr id="46085" name="Picture 4" descr="1 dolph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850" y="4781550"/>
            <a:ext cx="12001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Oval 6"/>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46087" name="Rectangle 8"/>
          <p:cNvSpPr>
            <a:spLocks noGrp="1" noChangeArrowheads="1"/>
          </p:cNvSpPr>
          <p:nvPr>
            <p:ph type="title"/>
          </p:nvPr>
        </p:nvSpPr>
        <p:spPr/>
        <p:txBody>
          <a:bodyPr/>
          <a:lstStyle/>
          <a:p>
            <a:pPr eaLnBrk="1" hangingPunct="1"/>
            <a:r>
              <a:rPr lang="es-ES" altLang="en-US" b="0" smtClean="0"/>
              <a:t>Ayudando a Otros</a:t>
            </a:r>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fill="hold"/>
                                        <p:tgtEl>
                                          <p:spTgt spid="92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6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422EA4-1068-490E-9E10-DD84F66C01EA}" type="slidenum">
              <a:rPr lang="en-US" altLang="en-US">
                <a:solidFill>
                  <a:srgbClr val="003366"/>
                </a:solidFill>
              </a:rPr>
              <a:pPr eaLnBrk="1" hangingPunct="1"/>
              <a:t>44</a:t>
            </a:fld>
            <a:endParaRPr lang="en-US" altLang="en-US">
              <a:solidFill>
                <a:srgbClr val="003366"/>
              </a:solidFill>
            </a:endParaRPr>
          </a:p>
        </p:txBody>
      </p:sp>
      <p:sp>
        <p:nvSpPr>
          <p:cNvPr id="47108" name="Rectangle 2"/>
          <p:cNvSpPr>
            <a:spLocks noGrp="1" noChangeArrowheads="1"/>
          </p:cNvSpPr>
          <p:nvPr>
            <p:ph type="title"/>
          </p:nvPr>
        </p:nvSpPr>
        <p:spPr/>
        <p:txBody>
          <a:bodyPr/>
          <a:lstStyle/>
          <a:p>
            <a:pPr eaLnBrk="1" hangingPunct="1"/>
            <a:r>
              <a:rPr lang="es-ES" altLang="en-US" b="0" smtClean="0"/>
              <a:t>Ayudando a Otros</a:t>
            </a:r>
          </a:p>
        </p:txBody>
      </p:sp>
      <p:pic>
        <p:nvPicPr>
          <p:cNvPr id="47109" name="Picture 3" descr="tow 3waves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8378825"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4"/>
          <p:cNvSpPr>
            <a:spLocks noGrp="1" noChangeArrowheads="1"/>
          </p:cNvSpPr>
          <p:nvPr>
            <p:ph type="body" idx="1"/>
          </p:nvPr>
        </p:nvSpPr>
        <p:spPr>
          <a:xfrm>
            <a:off x="609600" y="1905000"/>
            <a:ext cx="8001000" cy="1905000"/>
          </a:xfrm>
        </p:spPr>
        <p:txBody>
          <a:bodyPr/>
          <a:lstStyle/>
          <a:p>
            <a:pPr algn="ctr" eaLnBrk="1" hangingPunct="1"/>
            <a:r>
              <a:rPr lang="es-ES" altLang="en-US" b="0" smtClean="0">
                <a:solidFill>
                  <a:schemeClr val="bg1"/>
                </a:solidFill>
              </a:rPr>
              <a:t>Ajustar el largo de la línea de arrastre para que el bote corra por lo menos 3 longitudes de ondas, detrás.</a:t>
            </a:r>
          </a:p>
        </p:txBody>
      </p:sp>
      <p:sp>
        <p:nvSpPr>
          <p:cNvPr id="47111" name="Oval 5"/>
          <p:cNvSpPr>
            <a:spLocks noChangeArrowheads="1"/>
          </p:cNvSpPr>
          <p:nvPr/>
        </p:nvSpPr>
        <p:spPr bwMode="auto">
          <a:xfrm>
            <a:off x="909638" y="20478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47112" name="TextBox 1"/>
          <p:cNvSpPr txBox="1">
            <a:spLocks noChangeArrowheads="1"/>
          </p:cNvSpPr>
          <p:nvPr/>
        </p:nvSpPr>
        <p:spPr bwMode="auto">
          <a:xfrm>
            <a:off x="3276600" y="554990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solidFill>
                  <a:schemeClr val="bg1"/>
                </a:solidFill>
              </a:rPr>
              <a:t>(Longitud de Onda)</a:t>
            </a:r>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9BF7064-DF30-4823-9A94-969F7358A083}" type="slidenum">
              <a:rPr lang="en-US" altLang="en-US">
                <a:solidFill>
                  <a:srgbClr val="003366"/>
                </a:solidFill>
              </a:rPr>
              <a:pPr eaLnBrk="1" hangingPunct="1"/>
              <a:t>45</a:t>
            </a:fld>
            <a:endParaRPr lang="en-US" altLang="en-US">
              <a:solidFill>
                <a:srgbClr val="003366"/>
              </a:solidFill>
            </a:endParaRPr>
          </a:p>
        </p:txBody>
      </p:sp>
      <p:sp>
        <p:nvSpPr>
          <p:cNvPr id="48132" name="Rectangle 2"/>
          <p:cNvSpPr>
            <a:spLocks noGrp="1" noChangeArrowheads="1"/>
          </p:cNvSpPr>
          <p:nvPr>
            <p:ph type="title"/>
          </p:nvPr>
        </p:nvSpPr>
        <p:spPr/>
        <p:txBody>
          <a:bodyPr/>
          <a:lstStyle/>
          <a:p>
            <a:pPr eaLnBrk="1" hangingPunct="1"/>
            <a:r>
              <a:rPr lang="es-ES" altLang="en-US" smtClean="0"/>
              <a:t>Repaso Capítulo 6</a:t>
            </a:r>
          </a:p>
        </p:txBody>
      </p:sp>
      <p:pic>
        <p:nvPicPr>
          <p:cNvPr id="48133" name="Picture 3" descr="m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3048000"/>
            <a:ext cx="802957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576ED2-9AD3-4CF5-9497-D4220779BB40}" type="slidenum">
              <a:rPr lang="en-US" altLang="en-US">
                <a:solidFill>
                  <a:srgbClr val="003366"/>
                </a:solidFill>
              </a:rPr>
              <a:pPr eaLnBrk="1" hangingPunct="1"/>
              <a:t>46</a:t>
            </a:fld>
            <a:endParaRPr lang="en-US" altLang="en-US">
              <a:solidFill>
                <a:srgbClr val="003366"/>
              </a:solidFill>
            </a:endParaRPr>
          </a:p>
        </p:txBody>
      </p:sp>
      <p:sp>
        <p:nvSpPr>
          <p:cNvPr id="49156" name="Rectangle 2"/>
          <p:cNvSpPr>
            <a:spLocks noGrp="1" noChangeArrowheads="1"/>
          </p:cNvSpPr>
          <p:nvPr>
            <p:ph type="title"/>
          </p:nvPr>
        </p:nvSpPr>
        <p:spPr/>
        <p:txBody>
          <a:bodyPr/>
          <a:lstStyle/>
          <a:p>
            <a:pPr eaLnBrk="1" hangingPunct="1"/>
            <a:r>
              <a:rPr lang="es-ES" altLang="en-US" smtClean="0"/>
              <a:t>Ejercicios de Repaso</a:t>
            </a:r>
          </a:p>
        </p:txBody>
      </p:sp>
      <p:sp>
        <p:nvSpPr>
          <p:cNvPr id="49157" name="Rectangle 3"/>
          <p:cNvSpPr>
            <a:spLocks noGrp="1" noChangeArrowheads="1"/>
          </p:cNvSpPr>
          <p:nvPr>
            <p:ph type="body" idx="1"/>
          </p:nvPr>
        </p:nvSpPr>
        <p:spPr>
          <a:xfrm>
            <a:off x="457200" y="1600200"/>
            <a:ext cx="8458200" cy="4525963"/>
          </a:xfrm>
        </p:spPr>
        <p:txBody>
          <a:bodyPr/>
          <a:lstStyle/>
          <a:p>
            <a:pPr eaLnBrk="1" hangingPunct="1">
              <a:lnSpc>
                <a:spcPct val="90000"/>
              </a:lnSpc>
            </a:pPr>
            <a:r>
              <a:rPr lang="es-ES" altLang="en-US" sz="2800" smtClean="0"/>
              <a:t>Cuando está remolcando, nunca amarre en una cornamusa que ha sido mal montada. Las cornamusas utilizadas para el remolque deben ser siempre:</a:t>
            </a:r>
            <a:endParaRPr lang="es-ES" altLang="en-US" smtClean="0"/>
          </a:p>
          <a:p>
            <a:pPr lvl="1" eaLnBrk="1" hangingPunct="1">
              <a:lnSpc>
                <a:spcPct val="90000"/>
              </a:lnSpc>
            </a:pPr>
            <a:r>
              <a:rPr lang="es-ES" altLang="en-US" sz="2400" smtClean="0"/>
              <a:t>atornillado a el bote con tornillos largos y gruesos.</a:t>
            </a:r>
          </a:p>
          <a:p>
            <a:pPr lvl="1" eaLnBrk="1" hangingPunct="1">
              <a:lnSpc>
                <a:spcPct val="90000"/>
              </a:lnSpc>
            </a:pPr>
            <a:r>
              <a:rPr lang="es-ES" altLang="en-US" sz="2400" smtClean="0"/>
              <a:t>tanto cementado y atornillado al bote.</a:t>
            </a:r>
          </a:p>
          <a:p>
            <a:pPr lvl="1" eaLnBrk="1" hangingPunct="1">
              <a:lnSpc>
                <a:spcPct val="90000"/>
              </a:lnSpc>
            </a:pPr>
            <a:r>
              <a:rPr lang="es-ES" altLang="en-US" sz="2400" smtClean="0"/>
              <a:t>unido a la cubierta con pega fuerte y resistente al agua.</a:t>
            </a:r>
          </a:p>
          <a:p>
            <a:pPr lvl="1" eaLnBrk="1" hangingPunct="1">
              <a:lnSpc>
                <a:spcPct val="90000"/>
              </a:lnSpc>
            </a:pPr>
            <a:r>
              <a:rPr lang="es-ES" altLang="en-US" sz="2400" smtClean="0"/>
              <a:t>a través – atornillada con un bloque de respaldo.</a:t>
            </a:r>
          </a:p>
        </p:txBody>
      </p:sp>
      <p:sp>
        <p:nvSpPr>
          <p:cNvPr id="49158" name="Oval 4"/>
          <p:cNvSpPr>
            <a:spLocks noChangeArrowheads="1"/>
          </p:cNvSpPr>
          <p:nvPr/>
        </p:nvSpPr>
        <p:spPr bwMode="auto">
          <a:xfrm>
            <a:off x="838200" y="3276600"/>
            <a:ext cx="314325" cy="304800"/>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a</a:t>
            </a:r>
            <a:endParaRPr lang="en-US" altLang="en-US"/>
          </a:p>
        </p:txBody>
      </p:sp>
      <p:sp>
        <p:nvSpPr>
          <p:cNvPr id="49159" name="Oval 5"/>
          <p:cNvSpPr>
            <a:spLocks noChangeArrowheads="1"/>
          </p:cNvSpPr>
          <p:nvPr/>
        </p:nvSpPr>
        <p:spPr bwMode="auto">
          <a:xfrm>
            <a:off x="838200" y="3733800"/>
            <a:ext cx="314325" cy="304800"/>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b</a:t>
            </a:r>
            <a:endParaRPr lang="en-US" altLang="en-US"/>
          </a:p>
        </p:txBody>
      </p:sp>
      <p:sp>
        <p:nvSpPr>
          <p:cNvPr id="49160" name="Oval 6"/>
          <p:cNvSpPr>
            <a:spLocks noChangeArrowheads="1"/>
          </p:cNvSpPr>
          <p:nvPr/>
        </p:nvSpPr>
        <p:spPr bwMode="auto">
          <a:xfrm>
            <a:off x="838200" y="4114800"/>
            <a:ext cx="314325" cy="304800"/>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c</a:t>
            </a:r>
            <a:endParaRPr lang="en-US" altLang="en-US"/>
          </a:p>
        </p:txBody>
      </p:sp>
      <p:sp>
        <p:nvSpPr>
          <p:cNvPr id="49161" name="Oval 7"/>
          <p:cNvSpPr>
            <a:spLocks noChangeArrowheads="1"/>
          </p:cNvSpPr>
          <p:nvPr/>
        </p:nvSpPr>
        <p:spPr bwMode="auto">
          <a:xfrm>
            <a:off x="838200" y="4495800"/>
            <a:ext cx="314325" cy="304800"/>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d</a:t>
            </a:r>
            <a:endParaRPr lang="en-US" altLang="en-US"/>
          </a:p>
        </p:txBody>
      </p:sp>
      <p:sp>
        <p:nvSpPr>
          <p:cNvPr id="49162" name="Oval 8"/>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122889" name="Rectangle 9"/>
          <p:cNvSpPr>
            <a:spLocks noChangeArrowheads="1"/>
          </p:cNvSpPr>
          <p:nvPr/>
        </p:nvSpPr>
        <p:spPr bwMode="auto">
          <a:xfrm>
            <a:off x="704850" y="4419600"/>
            <a:ext cx="7448550" cy="5334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8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277D7D-42D0-498F-9699-E467873EAF61}" type="slidenum">
              <a:rPr lang="en-US" altLang="en-US">
                <a:solidFill>
                  <a:srgbClr val="003366"/>
                </a:solidFill>
              </a:rPr>
              <a:pPr eaLnBrk="1" hangingPunct="1"/>
              <a:t>47</a:t>
            </a:fld>
            <a:endParaRPr lang="en-US" altLang="en-US">
              <a:solidFill>
                <a:srgbClr val="003366"/>
              </a:solidFill>
            </a:endParaRPr>
          </a:p>
        </p:txBody>
      </p:sp>
      <p:sp>
        <p:nvSpPr>
          <p:cNvPr id="50180" name="Rectangle 2"/>
          <p:cNvSpPr>
            <a:spLocks noGrp="1" noChangeArrowheads="1"/>
          </p:cNvSpPr>
          <p:nvPr>
            <p:ph type="title"/>
          </p:nvPr>
        </p:nvSpPr>
        <p:spPr/>
        <p:txBody>
          <a:bodyPr/>
          <a:lstStyle/>
          <a:p>
            <a:pPr eaLnBrk="1" hangingPunct="1"/>
            <a:r>
              <a:rPr lang="es-ES" altLang="en-US" smtClean="0"/>
              <a:t>Ejercicios de Repaso</a:t>
            </a:r>
          </a:p>
        </p:txBody>
      </p:sp>
      <p:sp>
        <p:nvSpPr>
          <p:cNvPr id="50181" name="Rectangle 3"/>
          <p:cNvSpPr>
            <a:spLocks noGrp="1" noChangeArrowheads="1"/>
          </p:cNvSpPr>
          <p:nvPr>
            <p:ph type="body" idx="1"/>
          </p:nvPr>
        </p:nvSpPr>
        <p:spPr/>
        <p:txBody>
          <a:bodyPr/>
          <a:lstStyle/>
          <a:p>
            <a:pPr eaLnBrk="1" hangingPunct="1"/>
            <a:r>
              <a:rPr lang="es-ES" altLang="en-US" sz="2800" smtClean="0"/>
              <a:t>Envenenamiento por monóxido de carbono puede resultar de la exposición a:</a:t>
            </a:r>
          </a:p>
          <a:p>
            <a:pPr lvl="1" eaLnBrk="1" hangingPunct="1"/>
            <a:r>
              <a:rPr lang="es-ES" altLang="en-US" sz="2400" smtClean="0"/>
              <a:t>vapores de un tanque de retención sobrecargado.</a:t>
            </a:r>
          </a:p>
          <a:p>
            <a:pPr lvl="1" eaLnBrk="1" hangingPunct="1"/>
            <a:r>
              <a:rPr lang="es-ES" altLang="en-US" sz="2400" smtClean="0"/>
              <a:t>vapores de aceite emitidos por una válvula de ventilación de la caja de la manivela.</a:t>
            </a:r>
          </a:p>
          <a:p>
            <a:pPr lvl="1" eaLnBrk="1" hangingPunct="1"/>
            <a:r>
              <a:rPr lang="es-ES" altLang="en-US" sz="2400" smtClean="0"/>
              <a:t>vapores de escape de los motores y generadores.</a:t>
            </a:r>
          </a:p>
          <a:p>
            <a:pPr lvl="1" eaLnBrk="1" hangingPunct="1"/>
            <a:r>
              <a:rPr lang="es-ES" altLang="en-US" sz="2400" smtClean="0"/>
              <a:t>vapores de carnada vieja deteriorándose en el pozo de la carnada.</a:t>
            </a:r>
          </a:p>
        </p:txBody>
      </p:sp>
      <p:sp>
        <p:nvSpPr>
          <p:cNvPr id="50182" name="Oval 4"/>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2</a:t>
            </a:r>
            <a:endParaRPr lang="en-US" altLang="en-US"/>
          </a:p>
        </p:txBody>
      </p:sp>
      <p:sp>
        <p:nvSpPr>
          <p:cNvPr id="50183" name="Oval 5"/>
          <p:cNvSpPr>
            <a:spLocks noChangeArrowheads="1"/>
          </p:cNvSpPr>
          <p:nvPr/>
        </p:nvSpPr>
        <p:spPr bwMode="auto">
          <a:xfrm>
            <a:off x="838200" y="2667000"/>
            <a:ext cx="314325" cy="304800"/>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a</a:t>
            </a:r>
            <a:endParaRPr lang="en-US" altLang="en-US"/>
          </a:p>
        </p:txBody>
      </p:sp>
      <p:sp>
        <p:nvSpPr>
          <p:cNvPr id="50184" name="Oval 6"/>
          <p:cNvSpPr>
            <a:spLocks noChangeArrowheads="1"/>
          </p:cNvSpPr>
          <p:nvPr/>
        </p:nvSpPr>
        <p:spPr bwMode="auto">
          <a:xfrm>
            <a:off x="838200" y="3124200"/>
            <a:ext cx="314325" cy="304800"/>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b</a:t>
            </a:r>
            <a:endParaRPr lang="en-US" altLang="en-US"/>
          </a:p>
        </p:txBody>
      </p:sp>
      <p:sp>
        <p:nvSpPr>
          <p:cNvPr id="50185" name="Oval 7"/>
          <p:cNvSpPr>
            <a:spLocks noChangeArrowheads="1"/>
          </p:cNvSpPr>
          <p:nvPr/>
        </p:nvSpPr>
        <p:spPr bwMode="auto">
          <a:xfrm>
            <a:off x="838200" y="3886200"/>
            <a:ext cx="314325" cy="304800"/>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c</a:t>
            </a:r>
            <a:endParaRPr lang="en-US" altLang="en-US"/>
          </a:p>
        </p:txBody>
      </p:sp>
      <p:sp>
        <p:nvSpPr>
          <p:cNvPr id="50186" name="Oval 8"/>
          <p:cNvSpPr>
            <a:spLocks noChangeArrowheads="1"/>
          </p:cNvSpPr>
          <p:nvPr/>
        </p:nvSpPr>
        <p:spPr bwMode="auto">
          <a:xfrm>
            <a:off x="838200" y="4343400"/>
            <a:ext cx="314325" cy="304800"/>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d</a:t>
            </a:r>
            <a:endParaRPr lang="en-US" altLang="en-US"/>
          </a:p>
        </p:txBody>
      </p:sp>
      <p:sp>
        <p:nvSpPr>
          <p:cNvPr id="123913" name="Rectangle 9"/>
          <p:cNvSpPr>
            <a:spLocks noChangeArrowheads="1"/>
          </p:cNvSpPr>
          <p:nvPr/>
        </p:nvSpPr>
        <p:spPr bwMode="auto">
          <a:xfrm>
            <a:off x="704850" y="3733800"/>
            <a:ext cx="7524750" cy="5334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9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0028EE-99B8-4B77-AB5B-F16B1DE580B7}" type="slidenum">
              <a:rPr lang="en-US" altLang="en-US">
                <a:solidFill>
                  <a:srgbClr val="003366"/>
                </a:solidFill>
              </a:rPr>
              <a:pPr eaLnBrk="1" hangingPunct="1"/>
              <a:t>48</a:t>
            </a:fld>
            <a:endParaRPr lang="en-US" altLang="en-US">
              <a:solidFill>
                <a:srgbClr val="003366"/>
              </a:solidFill>
            </a:endParaRPr>
          </a:p>
        </p:txBody>
      </p:sp>
      <p:sp>
        <p:nvSpPr>
          <p:cNvPr id="51204" name="Rectangle 2"/>
          <p:cNvSpPr>
            <a:spLocks noGrp="1" noChangeArrowheads="1"/>
          </p:cNvSpPr>
          <p:nvPr>
            <p:ph type="title"/>
          </p:nvPr>
        </p:nvSpPr>
        <p:spPr/>
        <p:txBody>
          <a:bodyPr/>
          <a:lstStyle/>
          <a:p>
            <a:pPr eaLnBrk="1" hangingPunct="1"/>
            <a:r>
              <a:rPr lang="es-ES" altLang="en-US" smtClean="0"/>
              <a:t>Ejercicios de Repaso</a:t>
            </a:r>
            <a:endParaRPr lang="en-US" altLang="en-US" smtClean="0"/>
          </a:p>
        </p:txBody>
      </p:sp>
      <p:sp>
        <p:nvSpPr>
          <p:cNvPr id="51205" name="Rectangle 3"/>
          <p:cNvSpPr>
            <a:spLocks noGrp="1" noChangeArrowheads="1"/>
          </p:cNvSpPr>
          <p:nvPr>
            <p:ph type="body" idx="1"/>
          </p:nvPr>
        </p:nvSpPr>
        <p:spPr/>
        <p:txBody>
          <a:bodyPr/>
          <a:lstStyle/>
          <a:p>
            <a:pPr marL="282575" indent="-282575" eaLnBrk="1" hangingPunct="1">
              <a:lnSpc>
                <a:spcPct val="90000"/>
              </a:lnSpc>
            </a:pPr>
            <a:r>
              <a:rPr lang="es-ES" altLang="en-US" smtClean="0"/>
              <a:t>Si está envuelto en una colisión su primera acción es:</a:t>
            </a:r>
          </a:p>
          <a:p>
            <a:pPr lvl="1" eaLnBrk="1" hangingPunct="1">
              <a:lnSpc>
                <a:spcPct val="90000"/>
              </a:lnSpc>
            </a:pPr>
            <a:endParaRPr lang="es-ES" altLang="en-US" smtClean="0"/>
          </a:p>
          <a:p>
            <a:pPr lvl="1" eaLnBrk="1" hangingPunct="1">
              <a:lnSpc>
                <a:spcPct val="90000"/>
              </a:lnSpc>
            </a:pPr>
            <a:r>
              <a:rPr lang="es-ES" altLang="en-US" smtClean="0"/>
              <a:t>obtenga el nombre, dirección, y la compañía de seguro del operador del otro bote.</a:t>
            </a:r>
          </a:p>
          <a:p>
            <a:pPr lvl="1" eaLnBrk="1" hangingPunct="1">
              <a:lnSpc>
                <a:spcPct val="90000"/>
              </a:lnSpc>
            </a:pPr>
            <a:r>
              <a:rPr lang="es-ES" altLang="en-US" sz="2400" smtClean="0"/>
              <a:t>Inspeccionar su radio VHF para ver si está dañado.</a:t>
            </a:r>
          </a:p>
          <a:p>
            <a:pPr lvl="1" eaLnBrk="1" hangingPunct="1">
              <a:lnSpc>
                <a:spcPct val="90000"/>
              </a:lnSpc>
            </a:pPr>
            <a:r>
              <a:rPr lang="es-ES" altLang="en-US" smtClean="0"/>
              <a:t>coloque defensas entre los dos botes para eliminar daños mayores.</a:t>
            </a:r>
          </a:p>
          <a:p>
            <a:pPr lvl="1" eaLnBrk="1" hangingPunct="1">
              <a:lnSpc>
                <a:spcPct val="90000"/>
              </a:lnSpc>
            </a:pPr>
            <a:r>
              <a:rPr lang="es-ES" altLang="en-US" smtClean="0"/>
              <a:t>dar cuenta de y verifique el estado de su tripulación y los ocupantes de el otro bote.</a:t>
            </a:r>
          </a:p>
        </p:txBody>
      </p:sp>
      <p:sp>
        <p:nvSpPr>
          <p:cNvPr id="51206" name="Oval 4"/>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3</a:t>
            </a:r>
            <a:endParaRPr lang="en-US" altLang="en-US"/>
          </a:p>
        </p:txBody>
      </p:sp>
      <p:sp>
        <p:nvSpPr>
          <p:cNvPr id="51207" name="Oval 5"/>
          <p:cNvSpPr>
            <a:spLocks noChangeArrowheads="1"/>
          </p:cNvSpPr>
          <p:nvPr/>
        </p:nvSpPr>
        <p:spPr bwMode="auto">
          <a:xfrm>
            <a:off x="838200" y="31242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a</a:t>
            </a:r>
            <a:endParaRPr lang="en-US" altLang="en-US"/>
          </a:p>
        </p:txBody>
      </p:sp>
      <p:sp>
        <p:nvSpPr>
          <p:cNvPr id="51208" name="Oval 6"/>
          <p:cNvSpPr>
            <a:spLocks noChangeArrowheads="1"/>
          </p:cNvSpPr>
          <p:nvPr/>
        </p:nvSpPr>
        <p:spPr bwMode="auto">
          <a:xfrm>
            <a:off x="838200" y="39655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b</a:t>
            </a:r>
            <a:endParaRPr lang="en-US" altLang="en-US"/>
          </a:p>
        </p:txBody>
      </p:sp>
      <p:sp>
        <p:nvSpPr>
          <p:cNvPr id="51209" name="Oval 7"/>
          <p:cNvSpPr>
            <a:spLocks noChangeArrowheads="1"/>
          </p:cNvSpPr>
          <p:nvPr/>
        </p:nvSpPr>
        <p:spPr bwMode="auto">
          <a:xfrm>
            <a:off x="838200" y="4430713"/>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c</a:t>
            </a:r>
            <a:endParaRPr lang="en-US" altLang="en-US"/>
          </a:p>
        </p:txBody>
      </p:sp>
      <p:sp>
        <p:nvSpPr>
          <p:cNvPr id="51210" name="Oval 8"/>
          <p:cNvSpPr>
            <a:spLocks noChangeArrowheads="1"/>
          </p:cNvSpPr>
          <p:nvPr/>
        </p:nvSpPr>
        <p:spPr bwMode="auto">
          <a:xfrm>
            <a:off x="838200" y="52863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d</a:t>
            </a:r>
            <a:endParaRPr lang="en-US" altLang="en-US"/>
          </a:p>
        </p:txBody>
      </p:sp>
      <p:sp>
        <p:nvSpPr>
          <p:cNvPr id="124937" name="Rectangle 9"/>
          <p:cNvSpPr>
            <a:spLocks noChangeArrowheads="1"/>
          </p:cNvSpPr>
          <p:nvPr/>
        </p:nvSpPr>
        <p:spPr bwMode="auto">
          <a:xfrm>
            <a:off x="704850" y="5181600"/>
            <a:ext cx="7829550" cy="9906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49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DB28CB-92D2-4D1A-98F6-211D5BF8CC17}" type="slidenum">
              <a:rPr lang="en-US" altLang="en-US">
                <a:solidFill>
                  <a:srgbClr val="003366"/>
                </a:solidFill>
              </a:rPr>
              <a:pPr eaLnBrk="1" hangingPunct="1"/>
              <a:t>49</a:t>
            </a:fld>
            <a:endParaRPr lang="en-US" altLang="en-US">
              <a:solidFill>
                <a:srgbClr val="003366"/>
              </a:solidFill>
            </a:endParaRPr>
          </a:p>
        </p:txBody>
      </p:sp>
      <p:sp>
        <p:nvSpPr>
          <p:cNvPr id="52228" name="Rectangle 2"/>
          <p:cNvSpPr>
            <a:spLocks noGrp="1" noChangeArrowheads="1"/>
          </p:cNvSpPr>
          <p:nvPr>
            <p:ph type="title"/>
          </p:nvPr>
        </p:nvSpPr>
        <p:spPr/>
        <p:txBody>
          <a:bodyPr/>
          <a:lstStyle/>
          <a:p>
            <a:pPr eaLnBrk="1" hangingPunct="1"/>
            <a:r>
              <a:rPr lang="es-ES" altLang="en-US" smtClean="0"/>
              <a:t>Ejercicios de Repaso</a:t>
            </a:r>
            <a:endParaRPr lang="en-US" altLang="en-US" smtClean="0"/>
          </a:p>
        </p:txBody>
      </p:sp>
      <p:sp>
        <p:nvSpPr>
          <p:cNvPr id="52229" name="Rectangle 3"/>
          <p:cNvSpPr>
            <a:spLocks noGrp="1" noChangeArrowheads="1"/>
          </p:cNvSpPr>
          <p:nvPr>
            <p:ph type="body" idx="1"/>
          </p:nvPr>
        </p:nvSpPr>
        <p:spPr/>
        <p:txBody>
          <a:bodyPr/>
          <a:lstStyle/>
          <a:p>
            <a:pPr eaLnBrk="1" hangingPunct="1">
              <a:lnSpc>
                <a:spcPct val="90000"/>
              </a:lnSpc>
            </a:pPr>
            <a:r>
              <a:rPr lang="es-ES" altLang="en-US" smtClean="0"/>
              <a:t>Si su bote se inunda o naufraga, la regla principal a recordar es:</a:t>
            </a:r>
          </a:p>
          <a:p>
            <a:pPr lvl="1" eaLnBrk="1" hangingPunct="1">
              <a:lnSpc>
                <a:spcPct val="90000"/>
              </a:lnSpc>
            </a:pPr>
            <a:endParaRPr lang="es-ES" altLang="en-US" smtClean="0"/>
          </a:p>
          <a:p>
            <a:pPr lvl="1" eaLnBrk="1" hangingPunct="1">
              <a:lnSpc>
                <a:spcPct val="90000"/>
              </a:lnSpc>
            </a:pPr>
            <a:r>
              <a:rPr lang="es-ES" altLang="en-US" smtClean="0"/>
              <a:t>envíe inmediatamente a alguien que brinque por la borda y que nade en busca de ayuda.</a:t>
            </a:r>
          </a:p>
          <a:p>
            <a:pPr lvl="1" eaLnBrk="1" hangingPunct="1">
              <a:lnSpc>
                <a:spcPct val="90000"/>
              </a:lnSpc>
            </a:pPr>
            <a:r>
              <a:rPr lang="es-ES" altLang="en-US" smtClean="0"/>
              <a:t>siempre quédese con el bote.</a:t>
            </a:r>
          </a:p>
          <a:p>
            <a:pPr lvl="1" eaLnBrk="1" hangingPunct="1">
              <a:lnSpc>
                <a:spcPct val="90000"/>
              </a:lnSpc>
            </a:pPr>
            <a:r>
              <a:rPr lang="es-ES" altLang="en-US" smtClean="0"/>
              <a:t>nade cierta distancia de el bote para evitar manchas de petróleo.</a:t>
            </a:r>
          </a:p>
          <a:p>
            <a:pPr lvl="1" eaLnBrk="1" hangingPunct="1">
              <a:lnSpc>
                <a:spcPct val="90000"/>
              </a:lnSpc>
            </a:pPr>
            <a:r>
              <a:rPr lang="es-ES" altLang="en-US" smtClean="0"/>
              <a:t>amarre una línea hasta el bote y pedirle a todos que ayuden a traerlo a la orilla.</a:t>
            </a:r>
          </a:p>
        </p:txBody>
      </p:sp>
      <p:sp>
        <p:nvSpPr>
          <p:cNvPr id="52230" name="Oval 4"/>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4</a:t>
            </a:r>
            <a:endParaRPr lang="en-US" altLang="en-US"/>
          </a:p>
        </p:txBody>
      </p:sp>
      <p:sp>
        <p:nvSpPr>
          <p:cNvPr id="52231" name="Oval 5"/>
          <p:cNvSpPr>
            <a:spLocks noChangeArrowheads="1"/>
          </p:cNvSpPr>
          <p:nvPr/>
        </p:nvSpPr>
        <p:spPr bwMode="auto">
          <a:xfrm>
            <a:off x="838200" y="31242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a</a:t>
            </a:r>
            <a:endParaRPr lang="en-US" altLang="en-US"/>
          </a:p>
        </p:txBody>
      </p:sp>
      <p:sp>
        <p:nvSpPr>
          <p:cNvPr id="52232" name="Oval 6"/>
          <p:cNvSpPr>
            <a:spLocks noChangeArrowheads="1"/>
          </p:cNvSpPr>
          <p:nvPr/>
        </p:nvSpPr>
        <p:spPr bwMode="auto">
          <a:xfrm>
            <a:off x="838200" y="39751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b</a:t>
            </a:r>
            <a:endParaRPr lang="en-US" altLang="en-US"/>
          </a:p>
        </p:txBody>
      </p:sp>
      <p:sp>
        <p:nvSpPr>
          <p:cNvPr id="52233" name="Oval 7"/>
          <p:cNvSpPr>
            <a:spLocks noChangeArrowheads="1"/>
          </p:cNvSpPr>
          <p:nvPr/>
        </p:nvSpPr>
        <p:spPr bwMode="auto">
          <a:xfrm>
            <a:off x="838200" y="4449763"/>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c</a:t>
            </a:r>
            <a:endParaRPr lang="en-US" altLang="en-US"/>
          </a:p>
        </p:txBody>
      </p:sp>
      <p:sp>
        <p:nvSpPr>
          <p:cNvPr id="52234" name="Oval 8"/>
          <p:cNvSpPr>
            <a:spLocks noChangeArrowheads="1"/>
          </p:cNvSpPr>
          <p:nvPr/>
        </p:nvSpPr>
        <p:spPr bwMode="auto">
          <a:xfrm>
            <a:off x="838200" y="53149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d</a:t>
            </a:r>
            <a:endParaRPr lang="en-US" altLang="en-US"/>
          </a:p>
        </p:txBody>
      </p:sp>
      <p:sp>
        <p:nvSpPr>
          <p:cNvPr id="125961" name="Rectangle 9"/>
          <p:cNvSpPr>
            <a:spLocks noChangeArrowheads="1"/>
          </p:cNvSpPr>
          <p:nvPr/>
        </p:nvSpPr>
        <p:spPr bwMode="auto">
          <a:xfrm>
            <a:off x="704850" y="3810000"/>
            <a:ext cx="7086600" cy="6096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59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2BA9F4-B149-4BEE-B1AC-6234298A059E}" type="slidenum">
              <a:rPr lang="en-US" altLang="en-US">
                <a:solidFill>
                  <a:srgbClr val="003366"/>
                </a:solidFill>
              </a:rPr>
              <a:pPr eaLnBrk="1" hangingPunct="1"/>
              <a:t>5</a:t>
            </a:fld>
            <a:endParaRPr lang="en-US" altLang="en-US">
              <a:solidFill>
                <a:srgbClr val="003366"/>
              </a:solidFill>
            </a:endParaRPr>
          </a:p>
        </p:txBody>
      </p:sp>
      <p:pic>
        <p:nvPicPr>
          <p:cNvPr id="7172" name="Picture 2" descr="water copy"/>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429000"/>
            <a:ext cx="5638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3"/>
          <p:cNvSpPr>
            <a:spLocks noGrp="1" noChangeArrowheads="1"/>
          </p:cNvSpPr>
          <p:nvPr>
            <p:ph type="title"/>
          </p:nvPr>
        </p:nvSpPr>
        <p:spPr>
          <a:xfrm>
            <a:off x="457200" y="381000"/>
            <a:ext cx="8229600" cy="914400"/>
          </a:xfrm>
        </p:spPr>
        <p:txBody>
          <a:bodyPr/>
          <a:lstStyle/>
          <a:p>
            <a:pPr eaLnBrk="1" hangingPunct="1"/>
            <a:r>
              <a:rPr lang="es-ES" altLang="en-US" smtClean="0"/>
              <a:t>Evitar Deshidratación </a:t>
            </a:r>
            <a:r>
              <a:rPr lang="en-US" altLang="en-US" smtClean="0"/>
              <a:t/>
            </a:r>
            <a:br>
              <a:rPr lang="en-US" altLang="en-US" smtClean="0"/>
            </a:br>
            <a:endParaRPr lang="en-US" altLang="en-US" smtClean="0"/>
          </a:p>
        </p:txBody>
      </p:sp>
      <p:sp>
        <p:nvSpPr>
          <p:cNvPr id="7174" name="Rectangle 4"/>
          <p:cNvSpPr>
            <a:spLocks noGrp="1" noChangeArrowheads="1"/>
          </p:cNvSpPr>
          <p:nvPr>
            <p:ph type="body" idx="1"/>
          </p:nvPr>
        </p:nvSpPr>
        <p:spPr>
          <a:xfrm>
            <a:off x="457200" y="1371600"/>
            <a:ext cx="8458200" cy="5029200"/>
          </a:xfrm>
        </p:spPr>
        <p:txBody>
          <a:bodyPr/>
          <a:lstStyle/>
          <a:p>
            <a:pPr eaLnBrk="1" hangingPunct="1"/>
            <a:r>
              <a:rPr lang="es-ES" altLang="en-US" smtClean="0"/>
              <a:t>¿Hay alguien que alguna vez ha experimentado deshidratación?</a:t>
            </a:r>
            <a:endParaRPr lang="en-US" altLang="en-US" smtClean="0"/>
          </a:p>
          <a:p>
            <a:pPr eaLnBrk="1" hangingPunct="1"/>
            <a:r>
              <a:rPr lang="es-ES" altLang="en-US" smtClean="0"/>
              <a:t>¿Cómo se puede evitar la deshidratación?</a:t>
            </a:r>
            <a:endParaRPr lang="es-ES" altLang="en-US" b="0" smtClean="0"/>
          </a:p>
        </p:txBody>
      </p:sp>
      <p:sp>
        <p:nvSpPr>
          <p:cNvPr id="7175" name="Oval 5"/>
          <p:cNvSpPr>
            <a:spLocks noChangeArrowheads="1"/>
          </p:cNvSpPr>
          <p:nvPr/>
        </p:nvSpPr>
        <p:spPr bwMode="auto">
          <a:xfrm>
            <a:off x="447675" y="1600200"/>
            <a:ext cx="314325" cy="304800"/>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7176" name="Oval 6"/>
          <p:cNvSpPr>
            <a:spLocks noChangeArrowheads="1"/>
          </p:cNvSpPr>
          <p:nvPr/>
        </p:nvSpPr>
        <p:spPr bwMode="auto">
          <a:xfrm>
            <a:off x="447675" y="2667000"/>
            <a:ext cx="314325" cy="304800"/>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2</a:t>
            </a:r>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C43682-353E-4299-97D2-33988D26848E}" type="slidenum">
              <a:rPr lang="en-US" altLang="en-US">
                <a:solidFill>
                  <a:srgbClr val="003366"/>
                </a:solidFill>
              </a:rPr>
              <a:pPr eaLnBrk="1" hangingPunct="1"/>
              <a:t>50</a:t>
            </a:fld>
            <a:endParaRPr lang="en-US" altLang="en-US">
              <a:solidFill>
                <a:srgbClr val="003366"/>
              </a:solidFill>
            </a:endParaRPr>
          </a:p>
        </p:txBody>
      </p:sp>
      <p:sp>
        <p:nvSpPr>
          <p:cNvPr id="53252" name="Rectangle 2"/>
          <p:cNvSpPr>
            <a:spLocks noGrp="1" noChangeArrowheads="1"/>
          </p:cNvSpPr>
          <p:nvPr>
            <p:ph type="title"/>
          </p:nvPr>
        </p:nvSpPr>
        <p:spPr/>
        <p:txBody>
          <a:bodyPr/>
          <a:lstStyle/>
          <a:p>
            <a:pPr eaLnBrk="1" hangingPunct="1"/>
            <a:r>
              <a:rPr lang="es-ES" altLang="en-US" smtClean="0"/>
              <a:t>Ejercicios de Repaso</a:t>
            </a:r>
            <a:endParaRPr lang="en-US" altLang="en-US" smtClean="0"/>
          </a:p>
        </p:txBody>
      </p:sp>
      <p:sp>
        <p:nvSpPr>
          <p:cNvPr id="53253" name="Rectangle 3"/>
          <p:cNvSpPr>
            <a:spLocks noGrp="1" noChangeArrowheads="1"/>
          </p:cNvSpPr>
          <p:nvPr>
            <p:ph type="body" idx="1"/>
          </p:nvPr>
        </p:nvSpPr>
        <p:spPr/>
        <p:txBody>
          <a:bodyPr/>
          <a:lstStyle/>
          <a:p>
            <a:pPr marL="282575" indent="-282575" eaLnBrk="1" hangingPunct="1">
              <a:lnSpc>
                <a:spcPct val="90000"/>
              </a:lnSpc>
            </a:pPr>
            <a:r>
              <a:rPr lang="es-ES" altLang="en-US" sz="2800" smtClean="0"/>
              <a:t>Cuando se encuentran con visibilidad restringida de alguna clase, su primera reacción debe ser:</a:t>
            </a:r>
            <a:endParaRPr lang="es-ES" altLang="en-US" sz="2400" smtClean="0"/>
          </a:p>
          <a:p>
            <a:pPr lvl="1" eaLnBrk="1" hangingPunct="1">
              <a:lnSpc>
                <a:spcPct val="90000"/>
              </a:lnSpc>
            </a:pPr>
            <a:r>
              <a:rPr lang="es-ES" altLang="en-US" sz="2400" smtClean="0"/>
              <a:t>determine su posición con la mayor precisión posible, mientras existe visibilidad para hacerlo..</a:t>
            </a:r>
          </a:p>
          <a:p>
            <a:pPr lvl="1" eaLnBrk="1" hangingPunct="1">
              <a:lnSpc>
                <a:spcPct val="90000"/>
              </a:lnSpc>
            </a:pPr>
            <a:r>
              <a:rPr lang="es-ES" altLang="en-US" sz="2400" smtClean="0"/>
              <a:t>póngase ropa acuática para evitar el frío y el sudor.</a:t>
            </a:r>
          </a:p>
          <a:p>
            <a:pPr lvl="1" eaLnBrk="1" hangingPunct="1">
              <a:lnSpc>
                <a:spcPct val="90000"/>
              </a:lnSpc>
            </a:pPr>
            <a:r>
              <a:rPr lang="es-ES" altLang="en-US" sz="2400" smtClean="0"/>
              <a:t>suene la campana de su bote un toque corto cada segundo para avisar a otras embarcaciones de su presencia.</a:t>
            </a:r>
          </a:p>
          <a:p>
            <a:pPr lvl="1" eaLnBrk="1" hangingPunct="1">
              <a:lnSpc>
                <a:spcPct val="90000"/>
              </a:lnSpc>
            </a:pPr>
            <a:r>
              <a:rPr lang="es-ES" altLang="en-US" sz="2400" smtClean="0"/>
              <a:t>utilizar el megáfono cada tres minutos para anunciar que están en marcha y pedirle a las otras embarcaciones que se mantengan alejadas.</a:t>
            </a:r>
          </a:p>
        </p:txBody>
      </p:sp>
      <p:sp>
        <p:nvSpPr>
          <p:cNvPr id="53254" name="Oval 4"/>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5</a:t>
            </a:r>
            <a:endParaRPr lang="en-US" altLang="en-US"/>
          </a:p>
        </p:txBody>
      </p:sp>
      <p:sp>
        <p:nvSpPr>
          <p:cNvPr id="53255" name="Oval 5"/>
          <p:cNvSpPr>
            <a:spLocks noChangeArrowheads="1"/>
          </p:cNvSpPr>
          <p:nvPr/>
        </p:nvSpPr>
        <p:spPr bwMode="auto">
          <a:xfrm>
            <a:off x="838200" y="29146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a</a:t>
            </a:r>
            <a:endParaRPr lang="en-US" altLang="en-US"/>
          </a:p>
        </p:txBody>
      </p:sp>
      <p:sp>
        <p:nvSpPr>
          <p:cNvPr id="53256" name="Oval 6"/>
          <p:cNvSpPr>
            <a:spLocks noChangeArrowheads="1"/>
          </p:cNvSpPr>
          <p:nvPr/>
        </p:nvSpPr>
        <p:spPr bwMode="auto">
          <a:xfrm>
            <a:off x="838200" y="36131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b</a:t>
            </a:r>
            <a:endParaRPr lang="en-US" altLang="en-US"/>
          </a:p>
        </p:txBody>
      </p:sp>
      <p:sp>
        <p:nvSpPr>
          <p:cNvPr id="53257" name="Oval 7"/>
          <p:cNvSpPr>
            <a:spLocks noChangeArrowheads="1"/>
          </p:cNvSpPr>
          <p:nvPr/>
        </p:nvSpPr>
        <p:spPr bwMode="auto">
          <a:xfrm>
            <a:off x="838200" y="4114800"/>
            <a:ext cx="314325" cy="304800"/>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c</a:t>
            </a:r>
            <a:endParaRPr lang="en-US" altLang="en-US"/>
          </a:p>
        </p:txBody>
      </p:sp>
      <p:sp>
        <p:nvSpPr>
          <p:cNvPr id="53258" name="Oval 8"/>
          <p:cNvSpPr>
            <a:spLocks noChangeArrowheads="1"/>
          </p:cNvSpPr>
          <p:nvPr/>
        </p:nvSpPr>
        <p:spPr bwMode="auto">
          <a:xfrm>
            <a:off x="838200" y="50768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d</a:t>
            </a:r>
            <a:endParaRPr lang="en-US" altLang="en-US"/>
          </a:p>
        </p:txBody>
      </p:sp>
      <p:sp>
        <p:nvSpPr>
          <p:cNvPr id="126985" name="Rectangle 9"/>
          <p:cNvSpPr>
            <a:spLocks noChangeArrowheads="1"/>
          </p:cNvSpPr>
          <p:nvPr/>
        </p:nvSpPr>
        <p:spPr bwMode="auto">
          <a:xfrm>
            <a:off x="704850" y="2819400"/>
            <a:ext cx="7905750" cy="7620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69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1AB6B8-223F-4722-99B1-067A98FBE0F7}" type="slidenum">
              <a:rPr lang="en-US" altLang="en-US">
                <a:solidFill>
                  <a:srgbClr val="003366"/>
                </a:solidFill>
              </a:rPr>
              <a:pPr eaLnBrk="1" hangingPunct="1"/>
              <a:t>51</a:t>
            </a:fld>
            <a:endParaRPr lang="en-US" altLang="en-US">
              <a:solidFill>
                <a:srgbClr val="003366"/>
              </a:solidFill>
            </a:endParaRPr>
          </a:p>
        </p:txBody>
      </p:sp>
      <p:sp>
        <p:nvSpPr>
          <p:cNvPr id="54276" name="Rectangle 2"/>
          <p:cNvSpPr>
            <a:spLocks noGrp="1" noChangeArrowheads="1"/>
          </p:cNvSpPr>
          <p:nvPr>
            <p:ph type="title"/>
          </p:nvPr>
        </p:nvSpPr>
        <p:spPr/>
        <p:txBody>
          <a:bodyPr/>
          <a:lstStyle/>
          <a:p>
            <a:pPr eaLnBrk="1" hangingPunct="1"/>
            <a:r>
              <a:rPr lang="es-ES" altLang="en-US" smtClean="0"/>
              <a:t>Ejercicios de Repaso</a:t>
            </a:r>
            <a:endParaRPr lang="en-US" altLang="en-US" smtClean="0"/>
          </a:p>
        </p:txBody>
      </p:sp>
      <p:sp>
        <p:nvSpPr>
          <p:cNvPr id="54277" name="Rectangle 3"/>
          <p:cNvSpPr>
            <a:spLocks noGrp="1" noChangeArrowheads="1"/>
          </p:cNvSpPr>
          <p:nvPr>
            <p:ph type="body" idx="1"/>
          </p:nvPr>
        </p:nvSpPr>
        <p:spPr/>
        <p:txBody>
          <a:bodyPr/>
          <a:lstStyle/>
          <a:p>
            <a:pPr eaLnBrk="1" hangingPunct="1"/>
            <a:r>
              <a:rPr lang="es-ES" altLang="en-US" smtClean="0"/>
              <a:t>Si usted esta atrapado en el agua en mal tiempo, su primer paso debe ser: </a:t>
            </a:r>
          </a:p>
          <a:p>
            <a:pPr eaLnBrk="1" hangingPunct="1"/>
            <a:endParaRPr lang="es-ES" altLang="en-US" smtClean="0"/>
          </a:p>
          <a:p>
            <a:pPr lvl="1" eaLnBrk="1" hangingPunct="1"/>
            <a:r>
              <a:rPr lang="es-ES" altLang="en-US" sz="2400" smtClean="0"/>
              <a:t>espere hasta escuchar el pronóstico del tiempo.</a:t>
            </a:r>
          </a:p>
          <a:p>
            <a:pPr lvl="1" eaLnBrk="1" hangingPunct="1"/>
            <a:r>
              <a:rPr lang="es-ES" altLang="en-US" sz="2400" smtClean="0"/>
              <a:t>poner agua en la sentina para aumentar la estabilidad.</a:t>
            </a:r>
          </a:p>
          <a:p>
            <a:pPr lvl="1" eaLnBrk="1" hangingPunct="1"/>
            <a:r>
              <a:rPr lang="es-ES" altLang="en-US" sz="2400" smtClean="0"/>
              <a:t>virar y dirigirse a la costa a toda velocidad.</a:t>
            </a:r>
          </a:p>
          <a:p>
            <a:pPr lvl="1" eaLnBrk="1" hangingPunct="1"/>
            <a:r>
              <a:rPr lang="es-ES" altLang="en-US" sz="2400" smtClean="0"/>
              <a:t>ver que todos a bordo están usando chalecos salvavidas propiamente puestos</a:t>
            </a:r>
            <a:r>
              <a:rPr lang="es-ES" altLang="en-US" smtClean="0"/>
              <a:t>.</a:t>
            </a:r>
          </a:p>
        </p:txBody>
      </p:sp>
      <p:sp>
        <p:nvSpPr>
          <p:cNvPr id="54278" name="Oval 4"/>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6</a:t>
            </a:r>
            <a:endParaRPr lang="en-US" altLang="en-US"/>
          </a:p>
        </p:txBody>
      </p:sp>
      <p:sp>
        <p:nvSpPr>
          <p:cNvPr id="54279" name="Oval 5"/>
          <p:cNvSpPr>
            <a:spLocks noChangeArrowheads="1"/>
          </p:cNvSpPr>
          <p:nvPr/>
        </p:nvSpPr>
        <p:spPr bwMode="auto">
          <a:xfrm>
            <a:off x="838200" y="32766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a</a:t>
            </a:r>
            <a:endParaRPr lang="en-US" altLang="en-US"/>
          </a:p>
        </p:txBody>
      </p:sp>
      <p:sp>
        <p:nvSpPr>
          <p:cNvPr id="54280" name="Oval 6"/>
          <p:cNvSpPr>
            <a:spLocks noChangeArrowheads="1"/>
          </p:cNvSpPr>
          <p:nvPr/>
        </p:nvSpPr>
        <p:spPr bwMode="auto">
          <a:xfrm>
            <a:off x="838200" y="37465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b</a:t>
            </a:r>
            <a:endParaRPr lang="en-US" altLang="en-US"/>
          </a:p>
        </p:txBody>
      </p:sp>
      <p:sp>
        <p:nvSpPr>
          <p:cNvPr id="54281" name="Oval 7"/>
          <p:cNvSpPr>
            <a:spLocks noChangeArrowheads="1"/>
          </p:cNvSpPr>
          <p:nvPr/>
        </p:nvSpPr>
        <p:spPr bwMode="auto">
          <a:xfrm>
            <a:off x="838200" y="4495800"/>
            <a:ext cx="314325" cy="304800"/>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c</a:t>
            </a:r>
            <a:endParaRPr lang="en-US" altLang="en-US"/>
          </a:p>
        </p:txBody>
      </p:sp>
      <p:sp>
        <p:nvSpPr>
          <p:cNvPr id="54282" name="Oval 8"/>
          <p:cNvSpPr>
            <a:spLocks noChangeArrowheads="1"/>
          </p:cNvSpPr>
          <p:nvPr/>
        </p:nvSpPr>
        <p:spPr bwMode="auto">
          <a:xfrm>
            <a:off x="838200" y="4953000"/>
            <a:ext cx="314325" cy="304800"/>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d</a:t>
            </a:r>
            <a:endParaRPr lang="en-US" altLang="en-US"/>
          </a:p>
        </p:txBody>
      </p:sp>
      <p:sp>
        <p:nvSpPr>
          <p:cNvPr id="128009" name="Rectangle 9"/>
          <p:cNvSpPr>
            <a:spLocks noChangeArrowheads="1"/>
          </p:cNvSpPr>
          <p:nvPr/>
        </p:nvSpPr>
        <p:spPr bwMode="auto">
          <a:xfrm>
            <a:off x="704850" y="4953000"/>
            <a:ext cx="7600950" cy="8382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80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5F07A7-DAC7-4895-9C81-37518D87641F}" type="slidenum">
              <a:rPr lang="en-US" altLang="en-US">
                <a:solidFill>
                  <a:srgbClr val="003366"/>
                </a:solidFill>
              </a:rPr>
              <a:pPr eaLnBrk="1" hangingPunct="1"/>
              <a:t>52</a:t>
            </a:fld>
            <a:endParaRPr lang="en-US" altLang="en-US">
              <a:solidFill>
                <a:srgbClr val="003366"/>
              </a:solidFill>
            </a:endParaRPr>
          </a:p>
        </p:txBody>
      </p:sp>
      <p:sp>
        <p:nvSpPr>
          <p:cNvPr id="55300" name="Rectangle 2"/>
          <p:cNvSpPr>
            <a:spLocks noGrp="1" noChangeArrowheads="1"/>
          </p:cNvSpPr>
          <p:nvPr>
            <p:ph type="title"/>
          </p:nvPr>
        </p:nvSpPr>
        <p:spPr/>
        <p:txBody>
          <a:bodyPr/>
          <a:lstStyle/>
          <a:p>
            <a:pPr eaLnBrk="1" hangingPunct="1"/>
            <a:r>
              <a:rPr lang="es-ES" altLang="en-US" smtClean="0"/>
              <a:t>Ejercicios de Repaso</a:t>
            </a:r>
            <a:endParaRPr lang="en-US" altLang="en-US" smtClean="0"/>
          </a:p>
        </p:txBody>
      </p:sp>
      <p:sp>
        <p:nvSpPr>
          <p:cNvPr id="55301" name="Rectangle 3"/>
          <p:cNvSpPr>
            <a:spLocks noGrp="1" noChangeArrowheads="1"/>
          </p:cNvSpPr>
          <p:nvPr>
            <p:ph type="body" idx="1"/>
          </p:nvPr>
        </p:nvSpPr>
        <p:spPr/>
        <p:txBody>
          <a:bodyPr/>
          <a:lstStyle/>
          <a:p>
            <a:pPr marL="282575" indent="-282575" eaLnBrk="1" hangingPunct="1"/>
            <a:r>
              <a:rPr lang="es-ES" altLang="en-US" sz="2800" smtClean="0"/>
              <a:t>El uso de un radioteléfono marino en un bote de recreo se limita a:</a:t>
            </a:r>
          </a:p>
          <a:p>
            <a:pPr lvl="1" eaLnBrk="1" hangingPunct="1"/>
            <a:endParaRPr lang="es-ES" altLang="en-US" sz="2400" smtClean="0"/>
          </a:p>
          <a:p>
            <a:pPr lvl="1" eaLnBrk="1" hangingPunct="1"/>
            <a:r>
              <a:rPr lang="es-ES" altLang="en-US" sz="2400" smtClean="0"/>
              <a:t>socorro, seguridad, operacional, y de correspondencia pública de comunicación.</a:t>
            </a:r>
          </a:p>
          <a:p>
            <a:pPr lvl="1" eaLnBrk="1" hangingPunct="1"/>
            <a:r>
              <a:rPr lang="es-ES" altLang="en-US" sz="2400" smtClean="0"/>
              <a:t>charla trivial en canales 68, 69, 70, 71, 72, and 78.</a:t>
            </a:r>
          </a:p>
          <a:p>
            <a:pPr lvl="1" eaLnBrk="1" hangingPunct="1"/>
            <a:r>
              <a:rPr lang="es-ES" altLang="en-US" sz="2400" smtClean="0"/>
              <a:t>llamando a la Guardia Costera en el canal 68 para un chequeo de radio.</a:t>
            </a:r>
          </a:p>
          <a:p>
            <a:pPr lvl="1" eaLnBrk="1" hangingPunct="1"/>
            <a:r>
              <a:rPr lang="es-ES" altLang="en-US" sz="2400" smtClean="0"/>
              <a:t>Obteniendo la transmisión meteorológica en los canales 24 – 28 y 84 – 88.</a:t>
            </a:r>
          </a:p>
        </p:txBody>
      </p:sp>
      <p:sp>
        <p:nvSpPr>
          <p:cNvPr id="55302" name="Oval 4"/>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7</a:t>
            </a:r>
            <a:endParaRPr lang="en-US" altLang="en-US"/>
          </a:p>
        </p:txBody>
      </p:sp>
      <p:sp>
        <p:nvSpPr>
          <p:cNvPr id="55303" name="Oval 5"/>
          <p:cNvSpPr>
            <a:spLocks noChangeArrowheads="1"/>
          </p:cNvSpPr>
          <p:nvPr/>
        </p:nvSpPr>
        <p:spPr bwMode="auto">
          <a:xfrm>
            <a:off x="838200" y="30384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a</a:t>
            </a:r>
            <a:endParaRPr lang="en-US" altLang="en-US"/>
          </a:p>
        </p:txBody>
      </p:sp>
      <p:sp>
        <p:nvSpPr>
          <p:cNvPr id="55304" name="Oval 6"/>
          <p:cNvSpPr>
            <a:spLocks noChangeArrowheads="1"/>
          </p:cNvSpPr>
          <p:nvPr/>
        </p:nvSpPr>
        <p:spPr bwMode="auto">
          <a:xfrm>
            <a:off x="838200" y="38227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b</a:t>
            </a:r>
            <a:endParaRPr lang="en-US" altLang="en-US"/>
          </a:p>
        </p:txBody>
      </p:sp>
      <p:sp>
        <p:nvSpPr>
          <p:cNvPr id="55305" name="Oval 7"/>
          <p:cNvSpPr>
            <a:spLocks noChangeArrowheads="1"/>
          </p:cNvSpPr>
          <p:nvPr/>
        </p:nvSpPr>
        <p:spPr bwMode="auto">
          <a:xfrm>
            <a:off x="838200" y="4259263"/>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c</a:t>
            </a:r>
            <a:endParaRPr lang="en-US" altLang="en-US"/>
          </a:p>
        </p:txBody>
      </p:sp>
      <p:sp>
        <p:nvSpPr>
          <p:cNvPr id="55306" name="Oval 8"/>
          <p:cNvSpPr>
            <a:spLocks noChangeArrowheads="1"/>
          </p:cNvSpPr>
          <p:nvPr/>
        </p:nvSpPr>
        <p:spPr bwMode="auto">
          <a:xfrm>
            <a:off x="838200" y="50768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d</a:t>
            </a:r>
            <a:endParaRPr lang="en-US" altLang="en-US"/>
          </a:p>
        </p:txBody>
      </p:sp>
      <p:sp>
        <p:nvSpPr>
          <p:cNvPr id="129033" name="Rectangle 9"/>
          <p:cNvSpPr>
            <a:spLocks noChangeArrowheads="1"/>
          </p:cNvSpPr>
          <p:nvPr/>
        </p:nvSpPr>
        <p:spPr bwMode="auto">
          <a:xfrm>
            <a:off x="704850" y="2895600"/>
            <a:ext cx="7143750" cy="9144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C7403C-EC81-4821-BD01-A5F4297FFC1D}" type="slidenum">
              <a:rPr lang="en-US" altLang="en-US">
                <a:solidFill>
                  <a:srgbClr val="003366"/>
                </a:solidFill>
              </a:rPr>
              <a:pPr eaLnBrk="1" hangingPunct="1"/>
              <a:t>53</a:t>
            </a:fld>
            <a:endParaRPr lang="en-US" altLang="en-US">
              <a:solidFill>
                <a:srgbClr val="003366"/>
              </a:solidFill>
            </a:endParaRPr>
          </a:p>
        </p:txBody>
      </p:sp>
      <p:sp>
        <p:nvSpPr>
          <p:cNvPr id="56324" name="Rectangle 2"/>
          <p:cNvSpPr>
            <a:spLocks noGrp="1" noChangeArrowheads="1"/>
          </p:cNvSpPr>
          <p:nvPr>
            <p:ph type="title"/>
          </p:nvPr>
        </p:nvSpPr>
        <p:spPr/>
        <p:txBody>
          <a:bodyPr/>
          <a:lstStyle/>
          <a:p>
            <a:pPr eaLnBrk="1" hangingPunct="1"/>
            <a:r>
              <a:rPr lang="es-ES" altLang="en-US" smtClean="0"/>
              <a:t>Ejercicios de Repaso</a:t>
            </a:r>
            <a:endParaRPr lang="en-US" altLang="en-US" smtClean="0"/>
          </a:p>
        </p:txBody>
      </p:sp>
      <p:sp>
        <p:nvSpPr>
          <p:cNvPr id="56325" name="Rectangle 3"/>
          <p:cNvSpPr>
            <a:spLocks noGrp="1" noChangeArrowheads="1"/>
          </p:cNvSpPr>
          <p:nvPr>
            <p:ph type="body" idx="1"/>
          </p:nvPr>
        </p:nvSpPr>
        <p:spPr/>
        <p:txBody>
          <a:bodyPr/>
          <a:lstStyle/>
          <a:p>
            <a:pPr eaLnBrk="1" hangingPunct="1"/>
            <a:r>
              <a:rPr lang="es-ES" altLang="en-US" smtClean="0"/>
              <a:t>Los canales de llamada para las embarcaciones de recreo para hacer contacto con otros botes:</a:t>
            </a:r>
          </a:p>
          <a:p>
            <a:pPr lvl="1" eaLnBrk="1" hangingPunct="1"/>
            <a:endParaRPr lang="en-US" altLang="en-US" smtClean="0"/>
          </a:p>
          <a:p>
            <a:pPr lvl="1" eaLnBrk="1" hangingPunct="1"/>
            <a:r>
              <a:rPr lang="en-US" altLang="en-US" smtClean="0"/>
              <a:t>8 y 7.</a:t>
            </a:r>
          </a:p>
          <a:p>
            <a:pPr lvl="1" eaLnBrk="1" hangingPunct="1"/>
            <a:r>
              <a:rPr lang="en-US" altLang="en-US" smtClean="0"/>
              <a:t>11 y 9.</a:t>
            </a:r>
          </a:p>
          <a:p>
            <a:pPr lvl="1" eaLnBrk="1" hangingPunct="1"/>
            <a:r>
              <a:rPr lang="en-US" altLang="en-US" smtClean="0"/>
              <a:t>16 y 9.</a:t>
            </a:r>
          </a:p>
          <a:p>
            <a:pPr lvl="1" eaLnBrk="1" hangingPunct="1"/>
            <a:r>
              <a:rPr lang="en-US" altLang="en-US" smtClean="0"/>
              <a:t>17 y 14.</a:t>
            </a:r>
          </a:p>
        </p:txBody>
      </p:sp>
      <p:sp>
        <p:nvSpPr>
          <p:cNvPr id="56326" name="Oval 4"/>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8</a:t>
            </a:r>
            <a:endParaRPr lang="en-US" altLang="en-US"/>
          </a:p>
        </p:txBody>
      </p:sp>
      <p:sp>
        <p:nvSpPr>
          <p:cNvPr id="56327" name="Oval 5"/>
          <p:cNvSpPr>
            <a:spLocks noChangeArrowheads="1"/>
          </p:cNvSpPr>
          <p:nvPr/>
        </p:nvSpPr>
        <p:spPr bwMode="auto">
          <a:xfrm>
            <a:off x="838200" y="3798888"/>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a</a:t>
            </a:r>
            <a:endParaRPr lang="en-US" altLang="en-US"/>
          </a:p>
        </p:txBody>
      </p:sp>
      <p:sp>
        <p:nvSpPr>
          <p:cNvPr id="56328" name="Oval 6"/>
          <p:cNvSpPr>
            <a:spLocks noChangeArrowheads="1"/>
          </p:cNvSpPr>
          <p:nvPr/>
        </p:nvSpPr>
        <p:spPr bwMode="auto">
          <a:xfrm>
            <a:off x="838200" y="4259263"/>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b</a:t>
            </a:r>
            <a:endParaRPr lang="en-US" altLang="en-US"/>
          </a:p>
        </p:txBody>
      </p:sp>
      <p:sp>
        <p:nvSpPr>
          <p:cNvPr id="56329" name="Oval 7"/>
          <p:cNvSpPr>
            <a:spLocks noChangeArrowheads="1"/>
          </p:cNvSpPr>
          <p:nvPr/>
        </p:nvSpPr>
        <p:spPr bwMode="auto">
          <a:xfrm>
            <a:off x="838200" y="47625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c</a:t>
            </a:r>
            <a:endParaRPr lang="en-US" altLang="en-US"/>
          </a:p>
        </p:txBody>
      </p:sp>
      <p:sp>
        <p:nvSpPr>
          <p:cNvPr id="56330" name="Oval 8"/>
          <p:cNvSpPr>
            <a:spLocks noChangeArrowheads="1"/>
          </p:cNvSpPr>
          <p:nvPr/>
        </p:nvSpPr>
        <p:spPr bwMode="auto">
          <a:xfrm>
            <a:off x="838200" y="53149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d</a:t>
            </a:r>
            <a:endParaRPr lang="en-US" altLang="en-US"/>
          </a:p>
        </p:txBody>
      </p:sp>
      <p:sp>
        <p:nvSpPr>
          <p:cNvPr id="130057" name="Rectangle 9"/>
          <p:cNvSpPr>
            <a:spLocks noChangeArrowheads="1"/>
          </p:cNvSpPr>
          <p:nvPr/>
        </p:nvSpPr>
        <p:spPr bwMode="auto">
          <a:xfrm>
            <a:off x="704850" y="4648200"/>
            <a:ext cx="4248150" cy="6096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0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DF7A48-1C22-4815-B1E4-F50AE30A1196}" type="slidenum">
              <a:rPr lang="en-US" altLang="en-US">
                <a:solidFill>
                  <a:srgbClr val="003366"/>
                </a:solidFill>
              </a:rPr>
              <a:pPr eaLnBrk="1" hangingPunct="1"/>
              <a:t>54</a:t>
            </a:fld>
            <a:endParaRPr lang="en-US" altLang="en-US">
              <a:solidFill>
                <a:srgbClr val="003366"/>
              </a:solidFill>
            </a:endParaRPr>
          </a:p>
        </p:txBody>
      </p:sp>
      <p:sp>
        <p:nvSpPr>
          <p:cNvPr id="57348" name="Rectangle 2"/>
          <p:cNvSpPr>
            <a:spLocks noGrp="1" noChangeArrowheads="1"/>
          </p:cNvSpPr>
          <p:nvPr>
            <p:ph type="title"/>
          </p:nvPr>
        </p:nvSpPr>
        <p:spPr/>
        <p:txBody>
          <a:bodyPr/>
          <a:lstStyle/>
          <a:p>
            <a:pPr eaLnBrk="1" hangingPunct="1"/>
            <a:r>
              <a:rPr lang="es-ES" altLang="en-US" smtClean="0"/>
              <a:t>Ejercicios de Repaso</a:t>
            </a:r>
            <a:endParaRPr lang="en-US" altLang="en-US" smtClean="0"/>
          </a:p>
        </p:txBody>
      </p:sp>
      <p:sp>
        <p:nvSpPr>
          <p:cNvPr id="57349" name="Rectangle 3"/>
          <p:cNvSpPr>
            <a:spLocks noGrp="1" noChangeArrowheads="1"/>
          </p:cNvSpPr>
          <p:nvPr>
            <p:ph type="body" idx="1"/>
          </p:nvPr>
        </p:nvSpPr>
        <p:spPr>
          <a:xfrm>
            <a:off x="457200" y="1600200"/>
            <a:ext cx="8229600" cy="4724400"/>
          </a:xfrm>
        </p:spPr>
        <p:txBody>
          <a:bodyPr/>
          <a:lstStyle/>
          <a:p>
            <a:pPr marL="282575" indent="-282575" eaLnBrk="1" hangingPunct="1"/>
            <a:r>
              <a:rPr lang="es-ES" altLang="en-US" sz="2800" smtClean="0"/>
              <a:t>El capitán de un bote está obligado por ley a proporcionar asistencia a cualquier individuo que está en peligro en el mar siempre que:</a:t>
            </a:r>
          </a:p>
          <a:p>
            <a:pPr lvl="1" eaLnBrk="1" hangingPunct="1"/>
            <a:endParaRPr lang="es-ES" altLang="en-US" sz="2400" smtClean="0"/>
          </a:p>
          <a:p>
            <a:pPr lvl="1" eaLnBrk="1" hangingPunct="1"/>
            <a:r>
              <a:rPr lang="es-ES" altLang="en-US" sz="2400" smtClean="0"/>
              <a:t>el receptor esté asegurado adecuadamente.</a:t>
            </a:r>
          </a:p>
          <a:p>
            <a:pPr lvl="1" eaLnBrk="1" hangingPunct="1"/>
            <a:r>
              <a:rPr lang="es-ES" altLang="en-US" sz="2400" smtClean="0"/>
              <a:t>la asistencia se puede hacer con seguridad, sin poner en peligro la vida del rescatador.</a:t>
            </a:r>
          </a:p>
          <a:p>
            <a:pPr lvl="1" eaLnBrk="1" hangingPunct="1"/>
            <a:r>
              <a:rPr lang="es-ES" altLang="en-US" sz="2400" smtClean="0"/>
              <a:t>la persona necesitada está de acuerdo a remuneración financiera.</a:t>
            </a:r>
          </a:p>
          <a:p>
            <a:pPr lvl="1" eaLnBrk="1" hangingPunct="1"/>
            <a:r>
              <a:rPr lang="es-ES" altLang="en-US" sz="2400" smtClean="0"/>
              <a:t>la asistencia no puede ser proporcionada por otra persona.</a:t>
            </a:r>
          </a:p>
        </p:txBody>
      </p:sp>
      <p:sp>
        <p:nvSpPr>
          <p:cNvPr id="57350" name="Oval 5"/>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9</a:t>
            </a:r>
            <a:endParaRPr lang="en-US" altLang="en-US"/>
          </a:p>
        </p:txBody>
      </p:sp>
      <p:sp>
        <p:nvSpPr>
          <p:cNvPr id="57351" name="Oval 6"/>
          <p:cNvSpPr>
            <a:spLocks noChangeArrowheads="1"/>
          </p:cNvSpPr>
          <p:nvPr/>
        </p:nvSpPr>
        <p:spPr bwMode="auto">
          <a:xfrm>
            <a:off x="838200" y="34480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a</a:t>
            </a:r>
            <a:endParaRPr lang="en-US" altLang="en-US"/>
          </a:p>
        </p:txBody>
      </p:sp>
      <p:sp>
        <p:nvSpPr>
          <p:cNvPr id="57352" name="Oval 7"/>
          <p:cNvSpPr>
            <a:spLocks noChangeArrowheads="1"/>
          </p:cNvSpPr>
          <p:nvPr/>
        </p:nvSpPr>
        <p:spPr bwMode="auto">
          <a:xfrm>
            <a:off x="838200" y="39179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b</a:t>
            </a:r>
            <a:endParaRPr lang="en-US" altLang="en-US"/>
          </a:p>
        </p:txBody>
      </p:sp>
      <p:sp>
        <p:nvSpPr>
          <p:cNvPr id="57353" name="Oval 8"/>
          <p:cNvSpPr>
            <a:spLocks noChangeArrowheads="1"/>
          </p:cNvSpPr>
          <p:nvPr/>
        </p:nvSpPr>
        <p:spPr bwMode="auto">
          <a:xfrm>
            <a:off x="838200" y="47053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c</a:t>
            </a:r>
            <a:endParaRPr lang="en-US" altLang="en-US"/>
          </a:p>
        </p:txBody>
      </p:sp>
      <p:sp>
        <p:nvSpPr>
          <p:cNvPr id="57354" name="Oval 9"/>
          <p:cNvSpPr>
            <a:spLocks noChangeArrowheads="1"/>
          </p:cNvSpPr>
          <p:nvPr/>
        </p:nvSpPr>
        <p:spPr bwMode="auto">
          <a:xfrm>
            <a:off x="838200" y="5410200"/>
            <a:ext cx="314325" cy="381000"/>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d</a:t>
            </a:r>
            <a:endParaRPr lang="en-US" altLang="en-US"/>
          </a:p>
        </p:txBody>
      </p:sp>
      <p:sp>
        <p:nvSpPr>
          <p:cNvPr id="131082" name="Rectangle 10"/>
          <p:cNvSpPr>
            <a:spLocks noChangeArrowheads="1"/>
          </p:cNvSpPr>
          <p:nvPr/>
        </p:nvSpPr>
        <p:spPr bwMode="auto">
          <a:xfrm>
            <a:off x="704850" y="3810000"/>
            <a:ext cx="7981950" cy="8382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1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03175A-1842-419C-A9F9-B68F14B94B16}" type="slidenum">
              <a:rPr lang="en-US" altLang="en-US">
                <a:solidFill>
                  <a:srgbClr val="003366"/>
                </a:solidFill>
              </a:rPr>
              <a:pPr eaLnBrk="1" hangingPunct="1"/>
              <a:t>55</a:t>
            </a:fld>
            <a:endParaRPr lang="en-US" altLang="en-US">
              <a:solidFill>
                <a:srgbClr val="003366"/>
              </a:solidFill>
            </a:endParaRPr>
          </a:p>
        </p:txBody>
      </p:sp>
      <p:sp>
        <p:nvSpPr>
          <p:cNvPr id="58372" name="Rectangle 2"/>
          <p:cNvSpPr>
            <a:spLocks noGrp="1" noChangeArrowheads="1"/>
          </p:cNvSpPr>
          <p:nvPr>
            <p:ph type="title"/>
          </p:nvPr>
        </p:nvSpPr>
        <p:spPr/>
        <p:txBody>
          <a:bodyPr/>
          <a:lstStyle/>
          <a:p>
            <a:pPr eaLnBrk="1" hangingPunct="1"/>
            <a:r>
              <a:rPr lang="es-ES" altLang="en-US" smtClean="0"/>
              <a:t>Fin del Capítulo 6</a:t>
            </a:r>
          </a:p>
        </p:txBody>
      </p:sp>
      <p:pic>
        <p:nvPicPr>
          <p:cNvPr id="58373" name="Picture 3" descr="dolphin sal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863" y="2438400"/>
            <a:ext cx="220027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93E066-BD33-4B94-9D95-5A5903C218F9}" type="slidenum">
              <a:rPr lang="en-US" altLang="en-US">
                <a:solidFill>
                  <a:srgbClr val="003366"/>
                </a:solidFill>
              </a:rPr>
              <a:pPr eaLnBrk="1" hangingPunct="1"/>
              <a:t>6</a:t>
            </a:fld>
            <a:endParaRPr lang="en-US" altLang="en-US">
              <a:solidFill>
                <a:srgbClr val="003366"/>
              </a:solidFill>
            </a:endParaRPr>
          </a:p>
        </p:txBody>
      </p:sp>
      <p:sp>
        <p:nvSpPr>
          <p:cNvPr id="8196" name="Rectangle 3"/>
          <p:cNvSpPr>
            <a:spLocks noGrp="1" noChangeArrowheads="1"/>
          </p:cNvSpPr>
          <p:nvPr>
            <p:ph type="title"/>
          </p:nvPr>
        </p:nvSpPr>
        <p:spPr/>
        <p:txBody>
          <a:bodyPr/>
          <a:lstStyle/>
          <a:p>
            <a:r>
              <a:rPr lang="es-ES" altLang="en-US" sz="4000" smtClean="0"/>
              <a:t>Alcohol y Navegación</a:t>
            </a:r>
            <a:br>
              <a:rPr lang="es-ES" altLang="en-US" sz="4000" smtClean="0"/>
            </a:br>
            <a:r>
              <a:rPr lang="es-ES" altLang="en-US" sz="4000" smtClean="0"/>
              <a:t>no Mezclan</a:t>
            </a:r>
            <a:endParaRPr lang="en-US" altLang="en-US" sz="4000" smtClean="0"/>
          </a:p>
        </p:txBody>
      </p:sp>
      <p:sp>
        <p:nvSpPr>
          <p:cNvPr id="8197" name="Rectangle 4"/>
          <p:cNvSpPr>
            <a:spLocks noGrp="1" noChangeArrowheads="1"/>
          </p:cNvSpPr>
          <p:nvPr>
            <p:ph type="body" idx="1"/>
          </p:nvPr>
        </p:nvSpPr>
        <p:spPr/>
        <p:txBody>
          <a:bodyPr/>
          <a:lstStyle/>
          <a:p>
            <a:pPr eaLnBrk="1" hangingPunct="1"/>
            <a:r>
              <a:rPr lang="es-ES" altLang="en-US" smtClean="0"/>
              <a:t>Alcohol y Navegación no Mezclan</a:t>
            </a:r>
            <a:endParaRPr lang="en-US" altLang="en-US" smtClean="0"/>
          </a:p>
          <a:p>
            <a:pPr eaLnBrk="1" hangingPunct="1"/>
            <a:endParaRPr lang="es-ES" altLang="en-US" smtClean="0"/>
          </a:p>
          <a:p>
            <a:pPr eaLnBrk="1" hangingPunct="1"/>
            <a:r>
              <a:rPr lang="es-ES" altLang="en-US" smtClean="0"/>
              <a:t>¿Por qué el alcohol es intensificado en el agua?</a:t>
            </a:r>
            <a:endParaRPr lang="en-US" altLang="en-US" smtClean="0"/>
          </a:p>
          <a:p>
            <a:pPr eaLnBrk="1" hangingPunct="1"/>
            <a:endParaRPr lang="es-ES" altLang="en-US" smtClean="0"/>
          </a:p>
        </p:txBody>
      </p:sp>
      <p:sp>
        <p:nvSpPr>
          <p:cNvPr id="8198" name="Oval 5"/>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8199" name="Oval 6"/>
          <p:cNvSpPr>
            <a:spLocks noChangeArrowheads="1"/>
          </p:cNvSpPr>
          <p:nvPr/>
        </p:nvSpPr>
        <p:spPr bwMode="auto">
          <a:xfrm>
            <a:off x="447675" y="28003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2</a:t>
            </a:r>
            <a:endParaRPr lang="en-US" altLang="en-US"/>
          </a:p>
        </p:txBody>
      </p:sp>
      <p:pic>
        <p:nvPicPr>
          <p:cNvPr id="8200" name="Picture 7" descr="032_BU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352800"/>
            <a:ext cx="4267200" cy="2982913"/>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BE7B28-B7B2-4765-87C8-0213AA7191A2}" type="slidenum">
              <a:rPr lang="en-US" altLang="en-US">
                <a:solidFill>
                  <a:srgbClr val="003366"/>
                </a:solidFill>
              </a:rPr>
              <a:pPr eaLnBrk="1" hangingPunct="1"/>
              <a:t>7</a:t>
            </a:fld>
            <a:endParaRPr lang="en-US" altLang="en-US">
              <a:solidFill>
                <a:srgbClr val="003366"/>
              </a:solidFill>
            </a:endParaRPr>
          </a:p>
        </p:txBody>
      </p:sp>
      <p:pic>
        <p:nvPicPr>
          <p:cNvPr id="9220" name="Picture 2" descr="pfd chil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300" y="2362200"/>
            <a:ext cx="34925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3"/>
          <p:cNvSpPr>
            <a:spLocks noGrp="1" noChangeArrowheads="1"/>
          </p:cNvSpPr>
          <p:nvPr>
            <p:ph type="title"/>
          </p:nvPr>
        </p:nvSpPr>
        <p:spPr/>
        <p:txBody>
          <a:bodyPr/>
          <a:lstStyle/>
          <a:p>
            <a:r>
              <a:rPr lang="es-ES" altLang="en-US" smtClean="0"/>
              <a:t>Dispositivos de</a:t>
            </a:r>
            <a:br>
              <a:rPr lang="es-ES" altLang="en-US" smtClean="0"/>
            </a:br>
            <a:r>
              <a:rPr lang="es-ES" altLang="en-US" smtClean="0"/>
              <a:t> Flotación Personal</a:t>
            </a:r>
            <a:endParaRPr lang="en-US" altLang="en-US" smtClean="0"/>
          </a:p>
        </p:txBody>
      </p:sp>
      <p:sp>
        <p:nvSpPr>
          <p:cNvPr id="9222" name="Rectangle 4"/>
          <p:cNvSpPr>
            <a:spLocks noGrp="1" noChangeArrowheads="1"/>
          </p:cNvSpPr>
          <p:nvPr>
            <p:ph type="body" idx="1"/>
          </p:nvPr>
        </p:nvSpPr>
        <p:spPr>
          <a:xfrm>
            <a:off x="457200" y="1600200"/>
            <a:ext cx="8229600" cy="4525963"/>
          </a:xfrm>
        </p:spPr>
        <p:txBody>
          <a:bodyPr/>
          <a:lstStyle/>
          <a:p>
            <a:pPr eaLnBrk="1" hangingPunct="1"/>
            <a:r>
              <a:rPr lang="es-ES" altLang="en-US" sz="2800" smtClean="0"/>
              <a:t>90% de las fatalidades de navegación son por ahogos </a:t>
            </a:r>
          </a:p>
          <a:p>
            <a:pPr lvl="1" eaLnBrk="1" hangingPunct="1"/>
            <a:r>
              <a:rPr lang="es-ES" altLang="en-US" smtClean="0"/>
              <a:t>Asegurarse de que los                                             PFDs son / están: </a:t>
            </a:r>
            <a:endParaRPr lang="en-US" altLang="en-US" smtClean="0"/>
          </a:p>
          <a:p>
            <a:pPr eaLnBrk="1" hangingPunct="1"/>
            <a:r>
              <a:rPr lang="es-ES" altLang="en-US" smtClean="0"/>
              <a:t>Asegurarse de que                                 los PFDs son /están: </a:t>
            </a:r>
            <a:endParaRPr lang="en-US" altLang="en-US" smtClean="0"/>
          </a:p>
          <a:p>
            <a:pPr lvl="1" eaLnBrk="1" hangingPunct="1"/>
            <a:r>
              <a:rPr lang="es-ES" altLang="en-US" smtClean="0"/>
              <a:t>Fácilmente accesible</a:t>
            </a:r>
          </a:p>
          <a:p>
            <a:pPr lvl="1" eaLnBrk="1" hangingPunct="1"/>
            <a:r>
              <a:rPr lang="es-ES" altLang="en-US" smtClean="0"/>
              <a:t>Tamaño adecuado</a:t>
            </a:r>
          </a:p>
          <a:p>
            <a:pPr lvl="1" eaLnBrk="1" hangingPunct="1"/>
            <a:r>
              <a:rPr lang="es-ES" altLang="en-US" smtClean="0"/>
              <a:t>Buena condición</a:t>
            </a:r>
          </a:p>
        </p:txBody>
      </p:sp>
      <p:sp>
        <p:nvSpPr>
          <p:cNvPr id="9223" name="Oval 8"/>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9224" name="Oval 9"/>
          <p:cNvSpPr>
            <a:spLocks noChangeArrowheads="1"/>
          </p:cNvSpPr>
          <p:nvPr/>
        </p:nvSpPr>
        <p:spPr bwMode="auto">
          <a:xfrm>
            <a:off x="447675" y="3657600"/>
            <a:ext cx="314325" cy="304800"/>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2</a:t>
            </a:r>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D74F5D-7A25-49AC-AF07-60EEBFD5BDF8}" type="slidenum">
              <a:rPr lang="en-US" altLang="en-US">
                <a:solidFill>
                  <a:srgbClr val="003366"/>
                </a:solidFill>
              </a:rPr>
              <a:pPr eaLnBrk="1" hangingPunct="1"/>
              <a:t>8</a:t>
            </a:fld>
            <a:endParaRPr lang="en-US" altLang="en-US">
              <a:solidFill>
                <a:srgbClr val="003366"/>
              </a:solidFill>
            </a:endParaRPr>
          </a:p>
        </p:txBody>
      </p:sp>
      <p:sp>
        <p:nvSpPr>
          <p:cNvPr id="10244" name="Rectangle 2"/>
          <p:cNvSpPr>
            <a:spLocks noGrp="1" noChangeArrowheads="1"/>
          </p:cNvSpPr>
          <p:nvPr>
            <p:ph type="title"/>
          </p:nvPr>
        </p:nvSpPr>
        <p:spPr/>
        <p:txBody>
          <a:bodyPr/>
          <a:lstStyle/>
          <a:p>
            <a:pPr eaLnBrk="1" hangingPunct="1"/>
            <a:r>
              <a:rPr lang="es-ES" altLang="en-US" smtClean="0"/>
              <a:t>Caerse Por La Borda</a:t>
            </a:r>
            <a:endParaRPr lang="en-US" altLang="en-US" b="0" smtClean="0"/>
          </a:p>
        </p:txBody>
      </p:sp>
      <p:pic>
        <p:nvPicPr>
          <p:cNvPr id="10245" name="Picture 4" descr="1 dolph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850" y="4781550"/>
            <a:ext cx="12001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Grp="1" noChangeArrowheads="1"/>
          </p:cNvSpPr>
          <p:nvPr>
            <p:ph type="body" idx="1"/>
          </p:nvPr>
        </p:nvSpPr>
        <p:spPr/>
        <p:txBody>
          <a:bodyPr/>
          <a:lstStyle/>
          <a:p>
            <a:pPr eaLnBrk="1" hangingPunct="1"/>
            <a:r>
              <a:rPr lang="es-ES" altLang="en-US" smtClean="0"/>
              <a:t>¿Cuáles son algunas maneras de evitar que las personas se caigan por la borda?</a:t>
            </a:r>
            <a:endParaRPr lang="en-US" altLang="en-US" smtClean="0"/>
          </a:p>
          <a:p>
            <a:r>
              <a:rPr lang="es-ES" altLang="en-US" smtClean="0"/>
              <a:t>¿Qué debe de hacer usted si alguien se cae por la borda?</a:t>
            </a:r>
            <a:endParaRPr lang="en-US" altLang="en-US" sz="2000" smtClean="0"/>
          </a:p>
          <a:p>
            <a:pPr eaLnBrk="1" hangingPunct="1"/>
            <a:endParaRPr lang="es-ES" altLang="en-US" sz="2000" smtClean="0"/>
          </a:p>
          <a:p>
            <a:pPr eaLnBrk="1" hangingPunct="1"/>
            <a:endParaRPr lang="en-US" altLang="en-US" smtClean="0"/>
          </a:p>
        </p:txBody>
      </p:sp>
      <p:sp>
        <p:nvSpPr>
          <p:cNvPr id="10247" name="Oval 9"/>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10248" name="Oval 10"/>
          <p:cNvSpPr>
            <a:spLocks noChangeArrowheads="1"/>
          </p:cNvSpPr>
          <p:nvPr/>
        </p:nvSpPr>
        <p:spPr bwMode="auto">
          <a:xfrm>
            <a:off x="447675" y="34194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2</a:t>
            </a:r>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3CF21F-7D93-4504-8394-B5746271024F}" type="slidenum">
              <a:rPr lang="en-US" altLang="en-US">
                <a:solidFill>
                  <a:srgbClr val="003366"/>
                </a:solidFill>
              </a:rPr>
              <a:pPr eaLnBrk="1" hangingPunct="1"/>
              <a:t>9</a:t>
            </a:fld>
            <a:endParaRPr lang="en-US" altLang="en-US">
              <a:solidFill>
                <a:srgbClr val="003366"/>
              </a:solidFill>
            </a:endParaRPr>
          </a:p>
        </p:txBody>
      </p:sp>
      <p:sp>
        <p:nvSpPr>
          <p:cNvPr id="11268" name="Rectangle 2"/>
          <p:cNvSpPr>
            <a:spLocks noGrp="1" noChangeArrowheads="1"/>
          </p:cNvSpPr>
          <p:nvPr>
            <p:ph type="title"/>
          </p:nvPr>
        </p:nvSpPr>
        <p:spPr/>
        <p:txBody>
          <a:bodyPr/>
          <a:lstStyle/>
          <a:p>
            <a:r>
              <a:rPr lang="es-ES" altLang="en-US" smtClean="0"/>
              <a:t>Por la Borda </a:t>
            </a:r>
            <a:endParaRPr lang="en-US" altLang="en-US" smtClean="0"/>
          </a:p>
        </p:txBody>
      </p:sp>
      <p:pic>
        <p:nvPicPr>
          <p:cNvPr id="11269" name="Picture 3" descr="trow cush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414713"/>
            <a:ext cx="11080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 descr="trow r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774825"/>
            <a:ext cx="133667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3" descr="4pfd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5099050"/>
            <a:ext cx="16764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14"/>
          <p:cNvSpPr>
            <a:spLocks noGrp="1" noChangeArrowheads="1"/>
          </p:cNvSpPr>
          <p:nvPr>
            <p:ph type="body" idx="1"/>
          </p:nvPr>
        </p:nvSpPr>
        <p:spPr/>
        <p:txBody>
          <a:bodyPr/>
          <a:lstStyle/>
          <a:p>
            <a:pPr eaLnBrk="1" hangingPunct="1">
              <a:spcBef>
                <a:spcPct val="10000"/>
              </a:spcBef>
            </a:pPr>
            <a:r>
              <a:rPr lang="es-ES" altLang="en-US" smtClean="0"/>
              <a:t>Reducir la velocidad</a:t>
            </a:r>
            <a:endParaRPr lang="en-US" altLang="en-US" smtClean="0"/>
          </a:p>
          <a:p>
            <a:pPr eaLnBrk="1" hangingPunct="1">
              <a:spcBef>
                <a:spcPct val="10000"/>
              </a:spcBef>
            </a:pPr>
            <a:r>
              <a:rPr lang="es-ES" altLang="en-US" smtClean="0"/>
              <a:t>Tirar PFD</a:t>
            </a:r>
            <a:endParaRPr lang="en-US" altLang="en-US" smtClean="0"/>
          </a:p>
          <a:p>
            <a:pPr eaLnBrk="1" hangingPunct="1">
              <a:spcBef>
                <a:spcPct val="10000"/>
              </a:spcBef>
            </a:pPr>
            <a:r>
              <a:rPr lang="es-ES" altLang="en-US" smtClean="0"/>
              <a:t>Apuntar con el dedo</a:t>
            </a:r>
            <a:endParaRPr lang="en-US" altLang="en-US" smtClean="0"/>
          </a:p>
          <a:p>
            <a:pPr eaLnBrk="1" hangingPunct="1">
              <a:spcBef>
                <a:spcPct val="10000"/>
              </a:spcBef>
            </a:pPr>
            <a:r>
              <a:rPr lang="es-ES" altLang="en-US" smtClean="0"/>
              <a:t>Volver atrás</a:t>
            </a:r>
            <a:endParaRPr lang="en-US" altLang="en-US" smtClean="0"/>
          </a:p>
          <a:p>
            <a:pPr eaLnBrk="1" hangingPunct="1">
              <a:spcBef>
                <a:spcPct val="10000"/>
              </a:spcBef>
            </a:pPr>
            <a:r>
              <a:rPr lang="es-ES" altLang="en-US" smtClean="0"/>
              <a:t>Acercarse desde el sotavento </a:t>
            </a:r>
            <a:endParaRPr lang="en-US" altLang="en-US" smtClean="0"/>
          </a:p>
          <a:p>
            <a:pPr eaLnBrk="1" hangingPunct="1">
              <a:spcBef>
                <a:spcPct val="10000"/>
              </a:spcBef>
            </a:pPr>
            <a:r>
              <a:rPr lang="es-ES" altLang="en-US" smtClean="0"/>
              <a:t>Pare el motor</a:t>
            </a:r>
            <a:endParaRPr lang="en-US" altLang="en-US" smtClean="0"/>
          </a:p>
          <a:p>
            <a:pPr eaLnBrk="1" hangingPunct="1">
              <a:spcBef>
                <a:spcPct val="10000"/>
              </a:spcBef>
            </a:pPr>
            <a:r>
              <a:rPr lang="es-ES" altLang="en-US" smtClean="0"/>
              <a:t>Halar a bordo</a:t>
            </a:r>
          </a:p>
          <a:p>
            <a:pPr eaLnBrk="1" hangingPunct="1"/>
            <a:endParaRPr lang="en-US" altLang="en-US" smtClean="0"/>
          </a:p>
        </p:txBody>
      </p:sp>
      <p:sp>
        <p:nvSpPr>
          <p:cNvPr id="11273" name="Oval 19"/>
          <p:cNvSpPr>
            <a:spLocks noChangeArrowheads="1"/>
          </p:cNvSpPr>
          <p:nvPr/>
        </p:nvSpPr>
        <p:spPr bwMode="auto">
          <a:xfrm>
            <a:off x="457200"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1</a:t>
            </a:r>
            <a:endParaRPr lang="en-US" altLang="en-US"/>
          </a:p>
        </p:txBody>
      </p:sp>
      <p:sp>
        <p:nvSpPr>
          <p:cNvPr id="11274" name="Oval 20"/>
          <p:cNvSpPr>
            <a:spLocks noChangeArrowheads="1"/>
          </p:cNvSpPr>
          <p:nvPr/>
        </p:nvSpPr>
        <p:spPr bwMode="auto">
          <a:xfrm>
            <a:off x="457200" y="22701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2</a:t>
            </a:r>
            <a:endParaRPr lang="en-US" altLang="en-US"/>
          </a:p>
        </p:txBody>
      </p:sp>
      <p:sp>
        <p:nvSpPr>
          <p:cNvPr id="11275" name="Oval 21"/>
          <p:cNvSpPr>
            <a:spLocks noChangeArrowheads="1"/>
          </p:cNvSpPr>
          <p:nvPr/>
        </p:nvSpPr>
        <p:spPr bwMode="auto">
          <a:xfrm>
            <a:off x="457200" y="2808288"/>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3</a:t>
            </a:r>
            <a:endParaRPr lang="en-US" altLang="en-US"/>
          </a:p>
        </p:txBody>
      </p:sp>
      <p:sp>
        <p:nvSpPr>
          <p:cNvPr id="11276" name="Oval 22"/>
          <p:cNvSpPr>
            <a:spLocks noChangeArrowheads="1"/>
          </p:cNvSpPr>
          <p:nvPr/>
        </p:nvSpPr>
        <p:spPr bwMode="auto">
          <a:xfrm>
            <a:off x="457200" y="33464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4</a:t>
            </a:r>
            <a:endParaRPr lang="en-US" altLang="en-US"/>
          </a:p>
        </p:txBody>
      </p:sp>
      <p:sp>
        <p:nvSpPr>
          <p:cNvPr id="11277" name="Oval 23"/>
          <p:cNvSpPr>
            <a:spLocks noChangeArrowheads="1"/>
          </p:cNvSpPr>
          <p:nvPr/>
        </p:nvSpPr>
        <p:spPr bwMode="auto">
          <a:xfrm>
            <a:off x="457200" y="38830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5</a:t>
            </a:r>
            <a:endParaRPr lang="en-US" altLang="en-US"/>
          </a:p>
        </p:txBody>
      </p:sp>
      <p:sp>
        <p:nvSpPr>
          <p:cNvPr id="11278" name="Oval 24"/>
          <p:cNvSpPr>
            <a:spLocks noChangeArrowheads="1"/>
          </p:cNvSpPr>
          <p:nvPr/>
        </p:nvSpPr>
        <p:spPr bwMode="auto">
          <a:xfrm>
            <a:off x="457200" y="4421188"/>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4</a:t>
            </a:r>
            <a:endParaRPr lang="en-US" altLang="en-US"/>
          </a:p>
        </p:txBody>
      </p:sp>
      <p:sp>
        <p:nvSpPr>
          <p:cNvPr id="11279" name="Oval 25"/>
          <p:cNvSpPr>
            <a:spLocks noChangeArrowheads="1"/>
          </p:cNvSpPr>
          <p:nvPr/>
        </p:nvSpPr>
        <p:spPr bwMode="auto">
          <a:xfrm>
            <a:off x="457200" y="49593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5</a:t>
            </a:r>
            <a:endParaRPr lang="en-US" alt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Aux 2">
  <a:themeElements>
    <a:clrScheme name="Aux 2 13">
      <a:dk1>
        <a:srgbClr val="333399"/>
      </a:dk1>
      <a:lt1>
        <a:srgbClr val="FFFFFF"/>
      </a:lt1>
      <a:dk2>
        <a:srgbClr val="000000"/>
      </a:dk2>
      <a:lt2>
        <a:srgbClr val="808080"/>
      </a:lt2>
      <a:accent1>
        <a:srgbClr val="BBE0E3"/>
      </a:accent1>
      <a:accent2>
        <a:srgbClr val="333399"/>
      </a:accent2>
      <a:accent3>
        <a:srgbClr val="FFFFFF"/>
      </a:accent3>
      <a:accent4>
        <a:srgbClr val="2A2A82"/>
      </a:accent4>
      <a:accent5>
        <a:srgbClr val="DAEDEF"/>
      </a:accent5>
      <a:accent6>
        <a:srgbClr val="2D2D8A"/>
      </a:accent6>
      <a:hlink>
        <a:srgbClr val="009999"/>
      </a:hlink>
      <a:folHlink>
        <a:srgbClr val="99CC00"/>
      </a:folHlink>
    </a:clrScheme>
    <a:fontScheme name="Aux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ux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x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x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x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x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x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x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x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x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x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x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x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x 2 13">
        <a:dk1>
          <a:srgbClr val="333399"/>
        </a:dk1>
        <a:lt1>
          <a:srgbClr val="FFFFFF"/>
        </a:lt1>
        <a:dk2>
          <a:srgbClr val="000000"/>
        </a:dk2>
        <a:lt2>
          <a:srgbClr val="808080"/>
        </a:lt2>
        <a:accent1>
          <a:srgbClr val="BBE0E3"/>
        </a:accent1>
        <a:accent2>
          <a:srgbClr val="333399"/>
        </a:accent2>
        <a:accent3>
          <a:srgbClr val="FFFFFF"/>
        </a:accent3>
        <a:accent4>
          <a:srgbClr val="2A2A8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883</TotalTime>
  <Words>4225</Words>
  <Application>Microsoft Office PowerPoint</Application>
  <PresentationFormat>On-screen Show (4:3)</PresentationFormat>
  <Paragraphs>1104</Paragraphs>
  <Slides>55</Slides>
  <Notes>55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55</vt:i4>
      </vt:variant>
    </vt:vector>
  </HeadingPairs>
  <TitlesOfParts>
    <vt:vector size="58" baseType="lpstr">
      <vt:lpstr>Arial</vt:lpstr>
      <vt:lpstr>Arial Black</vt:lpstr>
      <vt:lpstr>Aux 2</vt:lpstr>
      <vt:lpstr>Capítulo 6</vt:lpstr>
      <vt:lpstr> ¡La Mayoría de Accidentes son Prevenibles!</vt:lpstr>
      <vt:lpstr>  Perspectiva del Capítulo</vt:lpstr>
      <vt:lpstr>Factores de Estrés de Navegación Aumentan el Riesgo</vt:lpstr>
      <vt:lpstr>Evitar Deshidratación  </vt:lpstr>
      <vt:lpstr>Alcohol y Navegación no Mezclan</vt:lpstr>
      <vt:lpstr>Dispositivos de  Flotación Personal</vt:lpstr>
      <vt:lpstr>Caerse Por La Borda</vt:lpstr>
      <vt:lpstr>Por la Borda </vt:lpstr>
      <vt:lpstr>Técnica de Rescate</vt:lpstr>
      <vt:lpstr>Zozobrando e Inundándose</vt:lpstr>
      <vt:lpstr>Prevenir Colisión</vt:lpstr>
      <vt:lpstr>Colisión</vt:lpstr>
      <vt:lpstr>No Encalles</vt:lpstr>
      <vt:lpstr>Si Se Encalla</vt:lpstr>
      <vt:lpstr>Emergencias de Fuego</vt:lpstr>
      <vt:lpstr>En Caso De Fuego</vt:lpstr>
      <vt:lpstr>PWC En Fuego</vt:lpstr>
      <vt:lpstr>Usando El Extinguidor de Fuego</vt:lpstr>
      <vt:lpstr>Envenenamiento Por Monóxido de Carbono</vt:lpstr>
      <vt:lpstr>Efecto de Camioneta</vt:lpstr>
      <vt:lpstr>Lesiones Graves</vt:lpstr>
      <vt:lpstr>Saber Como Manejar Las Lesiones</vt:lpstr>
      <vt:lpstr>Si Usted Tiene Que Ir En El Agua</vt:lpstr>
      <vt:lpstr>Hipotermia Puede  Causar La Muerte</vt:lpstr>
      <vt:lpstr>Calor Escapar  Disminución Posición</vt:lpstr>
      <vt:lpstr>Acurrucarse</vt:lpstr>
      <vt:lpstr>Tiempo</vt:lpstr>
      <vt:lpstr>Visualización de Advertencia del Tiempo</vt:lpstr>
      <vt:lpstr>Cuando Esté Atrapado En Mal Tiempo</vt:lpstr>
      <vt:lpstr>Atrapado en Niebla</vt:lpstr>
      <vt:lpstr>Para Conseguir Ayuda</vt:lpstr>
      <vt:lpstr>Para Conseguir Ayuda</vt:lpstr>
      <vt:lpstr>Mensajes de Socorro, Emergencia y Seguridad</vt:lpstr>
      <vt:lpstr>Canales Importantes</vt:lpstr>
      <vt:lpstr>Canales Importantes</vt:lpstr>
      <vt:lpstr>Canales Importantes</vt:lpstr>
      <vt:lpstr>Canales Importantes</vt:lpstr>
      <vt:lpstr>Canales Importantes</vt:lpstr>
      <vt:lpstr>Canales Importantes</vt:lpstr>
      <vt:lpstr>Para Conseguir Ayuda</vt:lpstr>
      <vt:lpstr>Para Conseguir Ayuda</vt:lpstr>
      <vt:lpstr>Ayudando a Otros</vt:lpstr>
      <vt:lpstr>Ayudando a Otros</vt:lpstr>
      <vt:lpstr>Repaso Capítulo 6</vt:lpstr>
      <vt:lpstr>Ejercicios de Repaso</vt:lpstr>
      <vt:lpstr>Ejercicios de Repaso</vt:lpstr>
      <vt:lpstr>Ejercicios de Repaso</vt:lpstr>
      <vt:lpstr>Ejercicios de Repaso</vt:lpstr>
      <vt:lpstr>Ejercicios de Repaso</vt:lpstr>
      <vt:lpstr>Ejercicios de Repaso</vt:lpstr>
      <vt:lpstr>Ejercicios de Repaso</vt:lpstr>
      <vt:lpstr>Ejercicios de Repaso</vt:lpstr>
      <vt:lpstr>Ejercicios de Repaso</vt:lpstr>
      <vt:lpstr>Fin del Capítulo 6</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Stroup</dc:creator>
  <cp:lastModifiedBy>Stroup, Daniel</cp:lastModifiedBy>
  <cp:revision>188</cp:revision>
  <dcterms:created xsi:type="dcterms:W3CDTF">2006-04-04T00:02:01Z</dcterms:created>
  <dcterms:modified xsi:type="dcterms:W3CDTF">2014-02-06T20:04:39Z</dcterms:modified>
</cp:coreProperties>
</file>